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Helvetica Neue"/>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HelveticaNeue-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c21d6a717_0_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9c21d6a717_0_7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Good Morning. I am Lorcan and these are my groupmates, Kayoon and Jaime.</a:t>
            </a:r>
            <a:endParaRPr/>
          </a:p>
        </p:txBody>
      </p:sp>
      <p:sp>
        <p:nvSpPr>
          <p:cNvPr id="184" name="Google Shape;184;g29c21d6a717_0_7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 name="Shape 367"/>
        <p:cNvGrpSpPr/>
        <p:nvPr/>
      </p:nvGrpSpPr>
      <p:grpSpPr>
        <a:xfrm>
          <a:off x="0" y="0"/>
          <a:ext cx="0" cy="0"/>
          <a:chOff x="0" y="0"/>
          <a:chExt cx="0" cy="0"/>
        </a:xfrm>
      </p:grpSpPr>
      <p:sp>
        <p:nvSpPr>
          <p:cNvPr id="368" name="Google Shape;368;g29c21d6a717_0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9" name="Google Shape;369;g29c21d6a717_0_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370" name="Google Shape;370;g29c21d6a717_0_3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29c21d6a717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0" name="Google Shape;390;g29c21d6a717_0_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391" name="Google Shape;391;g29c21d6a717_0_2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29c21d6a717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09" name="Google Shape;409;g29c21d6a717_0_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410" name="Google Shape;410;g29c21d6a717_0_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9c21d6a717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29c21d6a717_0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429" name="Google Shape;429;g29c21d6a717_0_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29c21d6a717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7" name="Google Shape;447;g29c21d6a717_0_3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448" name="Google Shape;448;g29c21d6a717_0_3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29c21d6a717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8" name="Google Shape;468;g29c21d6a717_0_4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469" name="Google Shape;469;g29c21d6a717_0_4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29c21d6a717_0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4" name="Google Shape;504;g29c21d6a717_0_4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505" name="Google Shape;505;g29c21d6a717_0_4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9" name="Shape 519"/>
        <p:cNvGrpSpPr/>
        <p:nvPr/>
      </p:nvGrpSpPr>
      <p:grpSpPr>
        <a:xfrm>
          <a:off x="0" y="0"/>
          <a:ext cx="0" cy="0"/>
          <a:chOff x="0" y="0"/>
          <a:chExt cx="0" cy="0"/>
        </a:xfrm>
      </p:grpSpPr>
      <p:sp>
        <p:nvSpPr>
          <p:cNvPr id="520" name="Google Shape;520;g29c21d6a717_0_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21" name="Google Shape;521;g29c21d6a717_0_5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522" name="Google Shape;522;g29c21d6a717_0_5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1" name="Shape 541"/>
        <p:cNvGrpSpPr/>
        <p:nvPr/>
      </p:nvGrpSpPr>
      <p:grpSpPr>
        <a:xfrm>
          <a:off x="0" y="0"/>
          <a:ext cx="0" cy="0"/>
          <a:chOff x="0" y="0"/>
          <a:chExt cx="0" cy="0"/>
        </a:xfrm>
      </p:grpSpPr>
      <p:sp>
        <p:nvSpPr>
          <p:cNvPr id="542" name="Google Shape;542;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43" name="Google Shape;543;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let's go through some of the applications of artificial metalloenzymes. Since natural enzymes are found in a variety of exciting biotechnology applications, we can design artificial enzymes to carry out reactions that do no occur naturally, which has applications in pharmacology, medicine, sustainability and biology.</a:t>
            </a:r>
            <a:endParaRPr/>
          </a:p>
        </p:txBody>
      </p:sp>
      <p:sp>
        <p:nvSpPr>
          <p:cNvPr id="544" name="Google Shape;544;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g29c21d6a717_0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5" name="Google Shape;565;g29c21d6a717_0_5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let's go through some of the applications of artificial metalloenzymes. Since natural enzymes are found in a variety of exciting biotechnology applications, we can design artificial enzymes to carry out reactions that do no occur naturally, which has applications in pharmacology, medicine, sustainability and biology.</a:t>
            </a:r>
            <a:endParaRPr/>
          </a:p>
        </p:txBody>
      </p:sp>
      <p:sp>
        <p:nvSpPr>
          <p:cNvPr id="566" name="Google Shape;566;g29c21d6a717_0_5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c1647acf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9c1647acf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Here's a brief itinerary, I will go over the theory behind the paper as well as some applications later on, Kayoon will discuss an overview of the paper and the practical methods used, and Jaime will give the results and some conclusions of the research.</a:t>
            </a:r>
            <a:endParaRPr/>
          </a:p>
        </p:txBody>
      </p:sp>
      <p:sp>
        <p:nvSpPr>
          <p:cNvPr id="198" name="Google Shape;198;g29c1647acf5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3" name="Shape 583"/>
        <p:cNvGrpSpPr/>
        <p:nvPr/>
      </p:nvGrpSpPr>
      <p:grpSpPr>
        <a:xfrm>
          <a:off x="0" y="0"/>
          <a:ext cx="0" cy="0"/>
          <a:chOff x="0" y="0"/>
          <a:chExt cx="0" cy="0"/>
        </a:xfrm>
      </p:grpSpPr>
      <p:sp>
        <p:nvSpPr>
          <p:cNvPr id="584" name="Google Shape;584;g29c21d6a717_0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5" name="Google Shape;585;g29c21d6a717_0_5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let's go through some of the applications of artificial metalloenzymes. Since natural enzymes are found in a variety of exciting biotechnology applications, we can design artificial enzymes to carry out reactions that do no occur naturally, which has applications in pharmacology, medicine, sustainability and biology.</a:t>
            </a:r>
            <a:endParaRPr/>
          </a:p>
        </p:txBody>
      </p:sp>
      <p:sp>
        <p:nvSpPr>
          <p:cNvPr id="586" name="Google Shape;586;g29c21d6a717_0_5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9c21d6a717_0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g29c21d6a717_0_6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604" name="Google Shape;604;g29c21d6a717_0_6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29c21d6a717_0_6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5" name="Google Shape;625;g29c21d6a717_0_6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let's go through some of the applications of artificial metalloenzymes. Since natural enzymes are found in a variety of exciting biotechnology applications, we can design artificial enzymes to carry out reactions that do no occur naturally, which has applications in pharmacology, medicine, sustainability and biology.</a:t>
            </a:r>
            <a:endParaRPr/>
          </a:p>
        </p:txBody>
      </p:sp>
      <p:sp>
        <p:nvSpPr>
          <p:cNvPr id="626" name="Google Shape;626;g29c21d6a717_0_6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29c21d6a717_0_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9" name="Google Shape;649;g29c21d6a717_0_7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650" name="Google Shape;650;g29c21d6a717_0_7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 name="Google Shape;234;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235" name="Google Shape;235;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29c21d6a717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29c21d6a717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4" name="Google Shape;254;g29c21d6a717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29c21d6a717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29c21d6a717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2" name="Google Shape;272;g29c21d6a717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c21d6a717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9c21d6a717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29c21d6a717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 name="Shape 305"/>
        <p:cNvGrpSpPr/>
        <p:nvPr/>
      </p:nvGrpSpPr>
      <p:grpSpPr>
        <a:xfrm>
          <a:off x="0" y="0"/>
          <a:ext cx="0" cy="0"/>
          <a:chOff x="0" y="0"/>
          <a:chExt cx="0" cy="0"/>
        </a:xfrm>
      </p:grpSpPr>
      <p:sp>
        <p:nvSpPr>
          <p:cNvPr id="306" name="Google Shape;306;g29c1647acf5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7" name="Google Shape;307;g29c1647acf5_1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let's start by unpacking the technical terms in the title first.</a:t>
            </a:r>
            <a:endParaRPr/>
          </a:p>
        </p:txBody>
      </p:sp>
      <p:sp>
        <p:nvSpPr>
          <p:cNvPr id="308" name="Google Shape;308;g29c1647acf5_1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7" name="Google Shape;327;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novel part about this paper is that the authors engineer ArMs to evolve enantioselectivity and higher activity through combination of random mutagenesis and target mutagenesis</a:t>
            </a:r>
            <a:endParaRPr/>
          </a:p>
        </p:txBody>
      </p:sp>
      <p:sp>
        <p:nvSpPr>
          <p:cNvPr id="328" name="Google Shape;328;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9c21d6a717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1" name="Google Shape;351;g29c21d6a717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novel part about this paper is that the authors engineer ArMs to evolve enantioselectivity and higher activity through combination of random mutagenesis and target mutagenesis</a:t>
            </a:r>
            <a:endParaRPr/>
          </a:p>
        </p:txBody>
      </p:sp>
      <p:sp>
        <p:nvSpPr>
          <p:cNvPr id="352" name="Google Shape;352;g29c21d6a717_0_1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576072" y="1124712"/>
            <a:ext cx="11036700" cy="3173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8000"/>
              <a:buFont typeface="Arial"/>
              <a:buNone/>
              <a:defRPr sz="8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 name="Google Shape;17;p2"/>
          <p:cNvSpPr txBox="1"/>
          <p:nvPr>
            <p:ph idx="1" type="subTitle"/>
          </p:nvPr>
        </p:nvSpPr>
        <p:spPr>
          <a:xfrm>
            <a:off x="576072" y="4727448"/>
            <a:ext cx="11036700" cy="1481400"/>
          </a:xfrm>
          <a:prstGeom prst="rect">
            <a:avLst/>
          </a:prstGeom>
          <a:noFill/>
          <a:ln>
            <a:noFill/>
          </a:ln>
        </p:spPr>
        <p:txBody>
          <a:bodyPr anchorCtr="0" anchor="t" bIns="45700" lIns="91425" spcFirstLastPara="1" rIns="91425" wrap="square" tIns="45700">
            <a:normAutofit/>
          </a:bodyPr>
          <a:lstStyle>
            <a:lvl1pPr lvl="0" rtl="0" algn="l">
              <a:lnSpc>
                <a:spcPct val="110000"/>
              </a:lnSpc>
              <a:spcBef>
                <a:spcPts val="1000"/>
              </a:spcBef>
              <a:spcAft>
                <a:spcPts val="0"/>
              </a:spcAft>
              <a:buClr>
                <a:schemeClr val="dk1"/>
              </a:buClr>
              <a:buSzPts val="2800"/>
              <a:buNone/>
              <a:defRPr sz="2800"/>
            </a:lvl1pPr>
            <a:lvl2pPr lvl="1" rtl="0" algn="ctr">
              <a:lnSpc>
                <a:spcPct val="110000"/>
              </a:lnSpc>
              <a:spcBef>
                <a:spcPts val="500"/>
              </a:spcBef>
              <a:spcAft>
                <a:spcPts val="0"/>
              </a:spcAft>
              <a:buClr>
                <a:schemeClr val="dk1"/>
              </a:buClr>
              <a:buSzPts val="2000"/>
              <a:buNone/>
              <a:defRPr sz="2000"/>
            </a:lvl2pPr>
            <a:lvl3pPr lvl="2" rtl="0" algn="ctr">
              <a:lnSpc>
                <a:spcPct val="110000"/>
              </a:lnSpc>
              <a:spcBef>
                <a:spcPts val="500"/>
              </a:spcBef>
              <a:spcAft>
                <a:spcPts val="0"/>
              </a:spcAft>
              <a:buClr>
                <a:schemeClr val="dk1"/>
              </a:buClr>
              <a:buSzPts val="1800"/>
              <a:buNone/>
              <a:defRPr sz="1800"/>
            </a:lvl3pPr>
            <a:lvl4pPr lvl="3" rtl="0" algn="ctr">
              <a:lnSpc>
                <a:spcPct val="110000"/>
              </a:lnSpc>
              <a:spcBef>
                <a:spcPts val="500"/>
              </a:spcBef>
              <a:spcAft>
                <a:spcPts val="0"/>
              </a:spcAft>
              <a:buClr>
                <a:schemeClr val="dk1"/>
              </a:buClr>
              <a:buSzPts val="1600"/>
              <a:buNone/>
              <a:defRPr sz="1600"/>
            </a:lvl4pPr>
            <a:lvl5pPr lvl="4" rtl="0" algn="ctr">
              <a:lnSpc>
                <a:spcPct val="11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576072"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2"/>
          <p:cNvSpPr/>
          <p:nvPr/>
        </p:nvSpPr>
        <p:spPr>
          <a:xfrm rot="5400000">
            <a:off x="857490" y="346833"/>
            <a:ext cx="1464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 name="Google Shape;21;p2"/>
          <p:cNvSpPr/>
          <p:nvPr/>
        </p:nvSpPr>
        <p:spPr>
          <a:xfrm flipH="1" rot="10800000">
            <a:off x="578652" y="4501189"/>
            <a:ext cx="11034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 name="Google Shape;22;p2"/>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b="0" i="0" sz="1800" u="none" cap="none" strike="noStrike">
                <a:solidFill>
                  <a:schemeClr val="dk1"/>
                </a:solidFill>
                <a:latin typeface="Arial"/>
                <a:ea typeface="Arial"/>
                <a:cs typeface="Arial"/>
                <a:sym typeface="Arial"/>
              </a:defRPr>
            </a:lvl1pPr>
            <a:lvl2pPr indent="0" lvl="1" marL="0" rtl="0" algn="r">
              <a:spcBef>
                <a:spcPts val="0"/>
              </a:spcBef>
              <a:buNone/>
              <a:defRPr b="0" i="0" sz="1800" u="none" cap="none" strike="noStrike">
                <a:solidFill>
                  <a:schemeClr val="dk1"/>
                </a:solidFill>
                <a:latin typeface="Arial"/>
                <a:ea typeface="Arial"/>
                <a:cs typeface="Arial"/>
                <a:sym typeface="Arial"/>
              </a:defRPr>
            </a:lvl2pPr>
            <a:lvl3pPr indent="0" lvl="2" marL="0" rtl="0" algn="r">
              <a:spcBef>
                <a:spcPts val="0"/>
              </a:spcBef>
              <a:buNone/>
              <a:defRPr b="0" i="0" sz="1800" u="none" cap="none" strike="noStrike">
                <a:solidFill>
                  <a:schemeClr val="dk1"/>
                </a:solidFill>
                <a:latin typeface="Arial"/>
                <a:ea typeface="Arial"/>
                <a:cs typeface="Arial"/>
                <a:sym typeface="Arial"/>
              </a:defRPr>
            </a:lvl3pPr>
            <a:lvl4pPr indent="0" lvl="3" marL="0" rtl="0" algn="r">
              <a:spcBef>
                <a:spcPts val="0"/>
              </a:spcBef>
              <a:buNone/>
              <a:defRPr b="0" i="0" sz="1800" u="none" cap="none" strike="noStrike">
                <a:solidFill>
                  <a:schemeClr val="dk1"/>
                </a:solidFill>
                <a:latin typeface="Arial"/>
                <a:ea typeface="Arial"/>
                <a:cs typeface="Arial"/>
                <a:sym typeface="Arial"/>
              </a:defRPr>
            </a:lvl4pPr>
            <a:lvl5pPr indent="0" lvl="4" marL="0" rtl="0" algn="r">
              <a:spcBef>
                <a:spcPts val="0"/>
              </a:spcBef>
              <a:buNone/>
              <a:defRPr b="0" i="0" sz="1800" u="none" cap="none" strike="noStrike">
                <a:solidFill>
                  <a:schemeClr val="dk1"/>
                </a:solidFill>
                <a:latin typeface="Arial"/>
                <a:ea typeface="Arial"/>
                <a:cs typeface="Arial"/>
                <a:sym typeface="Arial"/>
              </a:defRPr>
            </a:lvl5pPr>
            <a:lvl6pPr indent="0" lvl="5" marL="0" rtl="0" algn="r">
              <a:spcBef>
                <a:spcPts val="0"/>
              </a:spcBef>
              <a:buNone/>
              <a:defRPr b="0" i="0" sz="1800" u="none" cap="none" strike="noStrike">
                <a:solidFill>
                  <a:schemeClr val="dk1"/>
                </a:solidFill>
                <a:latin typeface="Arial"/>
                <a:ea typeface="Arial"/>
                <a:cs typeface="Arial"/>
                <a:sym typeface="Arial"/>
              </a:defRPr>
            </a:lvl6pPr>
            <a:lvl7pPr indent="0" lvl="6" marL="0" rtl="0" algn="r">
              <a:spcBef>
                <a:spcPts val="0"/>
              </a:spcBef>
              <a:buNone/>
              <a:defRPr b="0" i="0" sz="1800" u="none" cap="none" strike="noStrike">
                <a:solidFill>
                  <a:schemeClr val="dk1"/>
                </a:solidFill>
                <a:latin typeface="Arial"/>
                <a:ea typeface="Arial"/>
                <a:cs typeface="Arial"/>
                <a:sym typeface="Arial"/>
              </a:defRPr>
            </a:lvl7pPr>
            <a:lvl8pPr indent="0" lvl="7" marL="0" rtl="0" algn="r">
              <a:spcBef>
                <a:spcPts val="0"/>
              </a:spcBef>
              <a:buNone/>
              <a:defRPr b="0" i="0" sz="1800" u="none" cap="none" strike="noStrike">
                <a:solidFill>
                  <a:schemeClr val="dk1"/>
                </a:solidFill>
                <a:latin typeface="Arial"/>
                <a:ea typeface="Arial"/>
                <a:cs typeface="Arial"/>
                <a:sym typeface="Arial"/>
              </a:defRPr>
            </a:lvl8pPr>
            <a:lvl9pPr indent="0" lvl="8" marL="0" rtl="0" algn="r">
              <a:spcBef>
                <a:spcPts val="0"/>
              </a:spcBef>
              <a:buNone/>
              <a:defRPr b="0" i="0" sz="1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1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4" name="Google Shape;94;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1"/>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1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0" name="Google Shape;100;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2"/>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5" name="Shape 115"/>
        <p:cNvGrpSpPr/>
        <p:nvPr/>
      </p:nvGrpSpPr>
      <p:grpSpPr>
        <a:xfrm>
          <a:off x="0" y="0"/>
          <a:ext cx="0" cy="0"/>
          <a:chOff x="0" y="0"/>
          <a:chExt cx="0" cy="0"/>
        </a:xfrm>
      </p:grpSpPr>
      <p:sp>
        <p:nvSpPr>
          <p:cNvPr id="116" name="Google Shape;116;p14"/>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 name="Google Shape;117;p14"/>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 name="Google Shape;118;p14"/>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9" name="Google Shape;119;p14"/>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14"/>
          <p:cNvSpPr txBox="1"/>
          <p:nvPr>
            <p:ph idx="1" type="body"/>
          </p:nvPr>
        </p:nvSpPr>
        <p:spPr>
          <a:xfrm>
            <a:off x="1115568" y="2478024"/>
            <a:ext cx="101682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1" name="Google Shape;121;p14"/>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2" name="Shape 122"/>
        <p:cNvGrpSpPr/>
        <p:nvPr/>
      </p:nvGrpSpPr>
      <p:grpSpPr>
        <a:xfrm>
          <a:off x="0" y="0"/>
          <a:ext cx="0" cy="0"/>
          <a:chOff x="0" y="0"/>
          <a:chExt cx="0" cy="0"/>
        </a:xfrm>
      </p:grpSpPr>
      <p:sp>
        <p:nvSpPr>
          <p:cNvPr id="123" name="Google Shape;123;p15"/>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4" name="Google Shape;124;p15"/>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 name="Google Shape;125;p15"/>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6" name="Google Shape;126;p15"/>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 name="Google Shape;127;p15"/>
          <p:cNvSpPr txBox="1"/>
          <p:nvPr>
            <p:ph idx="1" type="body"/>
          </p:nvPr>
        </p:nvSpPr>
        <p:spPr>
          <a:xfrm>
            <a:off x="1115568" y="2372650"/>
            <a:ext cx="49377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400"/>
              <a:buNone/>
              <a:defRPr b="1" sz="2400" cap="none"/>
            </a:lvl1pPr>
            <a:lvl2pPr indent="-228600" lvl="1" marL="914400" rtl="0" algn="l">
              <a:lnSpc>
                <a:spcPct val="110000"/>
              </a:lnSpc>
              <a:spcBef>
                <a:spcPts val="500"/>
              </a:spcBef>
              <a:spcAft>
                <a:spcPts val="0"/>
              </a:spcAft>
              <a:buClr>
                <a:schemeClr val="dk1"/>
              </a:buClr>
              <a:buSzPts val="2000"/>
              <a:buNone/>
              <a:defRPr b="1" sz="2000"/>
            </a:lvl2pPr>
            <a:lvl3pPr indent="-228600" lvl="2" marL="1371600" rtl="0" algn="l">
              <a:lnSpc>
                <a:spcPct val="110000"/>
              </a:lnSpc>
              <a:spcBef>
                <a:spcPts val="500"/>
              </a:spcBef>
              <a:spcAft>
                <a:spcPts val="0"/>
              </a:spcAft>
              <a:buClr>
                <a:schemeClr val="dk1"/>
              </a:buClr>
              <a:buSzPts val="1800"/>
              <a:buNone/>
              <a:defRPr b="1" sz="1800"/>
            </a:lvl3pPr>
            <a:lvl4pPr indent="-228600" lvl="3" marL="1828800" rtl="0" algn="l">
              <a:lnSpc>
                <a:spcPct val="110000"/>
              </a:lnSpc>
              <a:spcBef>
                <a:spcPts val="500"/>
              </a:spcBef>
              <a:spcAft>
                <a:spcPts val="0"/>
              </a:spcAft>
              <a:buClr>
                <a:schemeClr val="dk1"/>
              </a:buClr>
              <a:buSzPts val="1600"/>
              <a:buNone/>
              <a:defRPr b="1" sz="1600"/>
            </a:lvl4pPr>
            <a:lvl5pPr indent="-228600" lvl="4" marL="2286000" rtl="0" algn="l">
              <a:lnSpc>
                <a:spcPct val="11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8" name="Google Shape;128;p15"/>
          <p:cNvSpPr txBox="1"/>
          <p:nvPr>
            <p:ph idx="2" type="body"/>
          </p:nvPr>
        </p:nvSpPr>
        <p:spPr>
          <a:xfrm>
            <a:off x="1115568" y="3203688"/>
            <a:ext cx="4937700" cy="2968500"/>
          </a:xfrm>
          <a:prstGeom prst="rect">
            <a:avLst/>
          </a:prstGeom>
          <a:noFill/>
          <a:ln>
            <a:noFill/>
          </a:ln>
        </p:spPr>
        <p:txBody>
          <a:bodyPr anchorCtr="0" anchor="t" bIns="45700" lIns="91425" spcFirstLastPara="1" rIns="91425" wrap="square" tIns="45700">
            <a:normAutofit/>
          </a:bodyPr>
          <a:lstStyle>
            <a:lvl1pPr indent="-381000" lvl="0" marL="457200" rtl="0" algn="l">
              <a:lnSpc>
                <a:spcPct val="110000"/>
              </a:lnSpc>
              <a:spcBef>
                <a:spcPts val="1000"/>
              </a:spcBef>
              <a:spcAft>
                <a:spcPts val="0"/>
              </a:spcAft>
              <a:buClr>
                <a:schemeClr val="dk1"/>
              </a:buClr>
              <a:buSzPts val="2400"/>
              <a:buChar char="•"/>
              <a:defRPr sz="2400"/>
            </a:lvl1pPr>
            <a:lvl2pPr indent="-355600" lvl="1" marL="914400" rtl="0" algn="l">
              <a:lnSpc>
                <a:spcPct val="110000"/>
              </a:lnSpc>
              <a:spcBef>
                <a:spcPts val="500"/>
              </a:spcBef>
              <a:spcAft>
                <a:spcPts val="0"/>
              </a:spcAft>
              <a:buClr>
                <a:schemeClr val="dk1"/>
              </a:buClr>
              <a:buSzPts val="2000"/>
              <a:buChar char="•"/>
              <a:defRPr sz="2000"/>
            </a:lvl2pPr>
            <a:lvl3pPr indent="-342900" lvl="2" marL="1371600" rtl="0" algn="l">
              <a:lnSpc>
                <a:spcPct val="110000"/>
              </a:lnSpc>
              <a:spcBef>
                <a:spcPts val="500"/>
              </a:spcBef>
              <a:spcAft>
                <a:spcPts val="0"/>
              </a:spcAft>
              <a:buClr>
                <a:schemeClr val="dk1"/>
              </a:buClr>
              <a:buSzPts val="1800"/>
              <a:buChar char="•"/>
              <a:defRPr sz="1800"/>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9" name="Google Shape;129;p15"/>
          <p:cNvSpPr txBox="1"/>
          <p:nvPr>
            <p:ph idx="3" type="body"/>
          </p:nvPr>
        </p:nvSpPr>
        <p:spPr>
          <a:xfrm>
            <a:off x="6345936" y="2372650"/>
            <a:ext cx="49377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400"/>
              <a:buNone/>
              <a:defRPr b="1" sz="2400" cap="none"/>
            </a:lvl1pPr>
            <a:lvl2pPr indent="-228600" lvl="1" marL="914400" rtl="0" algn="l">
              <a:lnSpc>
                <a:spcPct val="110000"/>
              </a:lnSpc>
              <a:spcBef>
                <a:spcPts val="500"/>
              </a:spcBef>
              <a:spcAft>
                <a:spcPts val="0"/>
              </a:spcAft>
              <a:buClr>
                <a:schemeClr val="dk1"/>
              </a:buClr>
              <a:buSzPts val="2000"/>
              <a:buNone/>
              <a:defRPr b="1" sz="2000"/>
            </a:lvl2pPr>
            <a:lvl3pPr indent="-228600" lvl="2" marL="1371600" rtl="0" algn="l">
              <a:lnSpc>
                <a:spcPct val="110000"/>
              </a:lnSpc>
              <a:spcBef>
                <a:spcPts val="500"/>
              </a:spcBef>
              <a:spcAft>
                <a:spcPts val="0"/>
              </a:spcAft>
              <a:buClr>
                <a:schemeClr val="dk1"/>
              </a:buClr>
              <a:buSzPts val="1800"/>
              <a:buNone/>
              <a:defRPr b="1" sz="1800"/>
            </a:lvl3pPr>
            <a:lvl4pPr indent="-228600" lvl="3" marL="1828800" rtl="0" algn="l">
              <a:lnSpc>
                <a:spcPct val="110000"/>
              </a:lnSpc>
              <a:spcBef>
                <a:spcPts val="500"/>
              </a:spcBef>
              <a:spcAft>
                <a:spcPts val="0"/>
              </a:spcAft>
              <a:buClr>
                <a:schemeClr val="dk1"/>
              </a:buClr>
              <a:buSzPts val="1600"/>
              <a:buNone/>
              <a:defRPr b="1" sz="1600"/>
            </a:lvl4pPr>
            <a:lvl5pPr indent="-228600" lvl="4" marL="2286000" rtl="0" algn="l">
              <a:lnSpc>
                <a:spcPct val="11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30" name="Google Shape;130;p15"/>
          <p:cNvSpPr txBox="1"/>
          <p:nvPr>
            <p:ph idx="4" type="body"/>
          </p:nvPr>
        </p:nvSpPr>
        <p:spPr>
          <a:xfrm>
            <a:off x="6345936" y="3203687"/>
            <a:ext cx="4937700" cy="2968500"/>
          </a:xfrm>
          <a:prstGeom prst="rect">
            <a:avLst/>
          </a:prstGeom>
          <a:noFill/>
          <a:ln>
            <a:noFill/>
          </a:ln>
        </p:spPr>
        <p:txBody>
          <a:bodyPr anchorCtr="0" anchor="t" bIns="45700" lIns="91425" spcFirstLastPara="1" rIns="91425" wrap="square" tIns="45700">
            <a:normAutofit/>
          </a:bodyPr>
          <a:lstStyle>
            <a:lvl1pPr indent="-381000" lvl="0" marL="457200" rtl="0" algn="l">
              <a:lnSpc>
                <a:spcPct val="110000"/>
              </a:lnSpc>
              <a:spcBef>
                <a:spcPts val="1000"/>
              </a:spcBef>
              <a:spcAft>
                <a:spcPts val="0"/>
              </a:spcAft>
              <a:buClr>
                <a:schemeClr val="dk1"/>
              </a:buClr>
              <a:buSzPts val="2400"/>
              <a:buChar char="•"/>
              <a:defRPr sz="2400"/>
            </a:lvl1pPr>
            <a:lvl2pPr indent="-355600" lvl="1" marL="914400" rtl="0" algn="l">
              <a:lnSpc>
                <a:spcPct val="110000"/>
              </a:lnSpc>
              <a:spcBef>
                <a:spcPts val="500"/>
              </a:spcBef>
              <a:spcAft>
                <a:spcPts val="0"/>
              </a:spcAft>
              <a:buClr>
                <a:schemeClr val="dk1"/>
              </a:buClr>
              <a:buSzPts val="2000"/>
              <a:buChar char="•"/>
              <a:defRPr sz="2000"/>
            </a:lvl2pPr>
            <a:lvl3pPr indent="-342900" lvl="2" marL="1371600" rtl="0" algn="l">
              <a:lnSpc>
                <a:spcPct val="110000"/>
              </a:lnSpc>
              <a:spcBef>
                <a:spcPts val="500"/>
              </a:spcBef>
              <a:spcAft>
                <a:spcPts val="0"/>
              </a:spcAft>
              <a:buClr>
                <a:schemeClr val="dk1"/>
              </a:buClr>
              <a:buSzPts val="1800"/>
              <a:buChar char="•"/>
              <a:defRPr sz="1800"/>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1" name="Google Shape;131;p15"/>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2" name="Shape 132"/>
        <p:cNvGrpSpPr/>
        <p:nvPr/>
      </p:nvGrpSpPr>
      <p:grpSpPr>
        <a:xfrm>
          <a:off x="0" y="0"/>
          <a:ext cx="0" cy="0"/>
          <a:chOff x="0" y="0"/>
          <a:chExt cx="0" cy="0"/>
        </a:xfrm>
      </p:grpSpPr>
      <p:sp>
        <p:nvSpPr>
          <p:cNvPr id="133" name="Google Shape;133;p16"/>
          <p:cNvSpPr txBox="1"/>
          <p:nvPr>
            <p:ph type="ctrTitle"/>
          </p:nvPr>
        </p:nvSpPr>
        <p:spPr>
          <a:xfrm>
            <a:off x="576072" y="1124712"/>
            <a:ext cx="11036700" cy="3173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8000"/>
              <a:buFont typeface="Arial"/>
              <a:buNone/>
              <a:defRPr sz="8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16"/>
          <p:cNvSpPr txBox="1"/>
          <p:nvPr>
            <p:ph idx="1" type="subTitle"/>
          </p:nvPr>
        </p:nvSpPr>
        <p:spPr>
          <a:xfrm>
            <a:off x="576072" y="4727448"/>
            <a:ext cx="11036700" cy="1481400"/>
          </a:xfrm>
          <a:prstGeom prst="rect">
            <a:avLst/>
          </a:prstGeom>
          <a:noFill/>
          <a:ln>
            <a:noFill/>
          </a:ln>
        </p:spPr>
        <p:txBody>
          <a:bodyPr anchorCtr="0" anchor="t" bIns="45700" lIns="91425" spcFirstLastPara="1" rIns="91425" wrap="square" tIns="45700">
            <a:normAutofit/>
          </a:bodyPr>
          <a:lstStyle>
            <a:lvl1pPr lvl="0" rtl="0" algn="l">
              <a:lnSpc>
                <a:spcPct val="110000"/>
              </a:lnSpc>
              <a:spcBef>
                <a:spcPts val="1000"/>
              </a:spcBef>
              <a:spcAft>
                <a:spcPts val="0"/>
              </a:spcAft>
              <a:buClr>
                <a:schemeClr val="dk1"/>
              </a:buClr>
              <a:buSzPts val="2800"/>
              <a:buNone/>
              <a:defRPr sz="2800"/>
            </a:lvl1pPr>
            <a:lvl2pPr lvl="1" rtl="0" algn="ctr">
              <a:lnSpc>
                <a:spcPct val="110000"/>
              </a:lnSpc>
              <a:spcBef>
                <a:spcPts val="500"/>
              </a:spcBef>
              <a:spcAft>
                <a:spcPts val="0"/>
              </a:spcAft>
              <a:buClr>
                <a:schemeClr val="dk1"/>
              </a:buClr>
              <a:buSzPts val="2000"/>
              <a:buNone/>
              <a:defRPr sz="2000"/>
            </a:lvl2pPr>
            <a:lvl3pPr lvl="2" rtl="0" algn="ctr">
              <a:lnSpc>
                <a:spcPct val="110000"/>
              </a:lnSpc>
              <a:spcBef>
                <a:spcPts val="500"/>
              </a:spcBef>
              <a:spcAft>
                <a:spcPts val="0"/>
              </a:spcAft>
              <a:buClr>
                <a:schemeClr val="dk1"/>
              </a:buClr>
              <a:buSzPts val="1800"/>
              <a:buNone/>
              <a:defRPr sz="1800"/>
            </a:lvl3pPr>
            <a:lvl4pPr lvl="3" rtl="0" algn="ctr">
              <a:lnSpc>
                <a:spcPct val="110000"/>
              </a:lnSpc>
              <a:spcBef>
                <a:spcPts val="500"/>
              </a:spcBef>
              <a:spcAft>
                <a:spcPts val="0"/>
              </a:spcAft>
              <a:buClr>
                <a:schemeClr val="dk1"/>
              </a:buClr>
              <a:buSzPts val="1600"/>
              <a:buNone/>
              <a:defRPr sz="1600"/>
            </a:lvl4pPr>
            <a:lvl5pPr lvl="4" rtl="0" algn="ctr">
              <a:lnSpc>
                <a:spcPct val="11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5" name="Google Shape;135;p16"/>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16"/>
          <p:cNvSpPr/>
          <p:nvPr/>
        </p:nvSpPr>
        <p:spPr>
          <a:xfrm rot="5400000">
            <a:off x="857490" y="346833"/>
            <a:ext cx="1464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7" name="Google Shape;137;p16"/>
          <p:cNvSpPr/>
          <p:nvPr/>
        </p:nvSpPr>
        <p:spPr>
          <a:xfrm flipH="1" rot="10800000">
            <a:off x="578652" y="4501189"/>
            <a:ext cx="11034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 name="Shape 138"/>
        <p:cNvGrpSpPr/>
        <p:nvPr/>
      </p:nvGrpSpPr>
      <p:grpSpPr>
        <a:xfrm>
          <a:off x="0" y="0"/>
          <a:ext cx="0" cy="0"/>
          <a:chOff x="0" y="0"/>
          <a:chExt cx="0" cy="0"/>
        </a:xfrm>
      </p:grpSpPr>
      <p:sp>
        <p:nvSpPr>
          <p:cNvPr id="139" name="Google Shape;139;p17"/>
          <p:cNvSpPr/>
          <p:nvPr/>
        </p:nvSpPr>
        <p:spPr>
          <a:xfrm>
            <a:off x="558210" y="4981421"/>
            <a:ext cx="11135100" cy="8229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0" name="Google Shape;140;p17"/>
          <p:cNvSpPr/>
          <p:nvPr/>
        </p:nvSpPr>
        <p:spPr>
          <a:xfrm>
            <a:off x="498834" y="5118581"/>
            <a:ext cx="146400" cy="548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1" name="Google Shape;141;p17"/>
          <p:cNvSpPr txBox="1"/>
          <p:nvPr>
            <p:ph type="title"/>
          </p:nvPr>
        </p:nvSpPr>
        <p:spPr>
          <a:xfrm>
            <a:off x="557784" y="640080"/>
            <a:ext cx="10890600" cy="4114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600"/>
              <a:buFont typeface="Arial"/>
              <a:buNone/>
              <a:defRPr sz="6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17"/>
          <p:cNvSpPr txBox="1"/>
          <p:nvPr>
            <p:ph idx="1" type="body"/>
          </p:nvPr>
        </p:nvSpPr>
        <p:spPr>
          <a:xfrm>
            <a:off x="841248" y="5102352"/>
            <a:ext cx="10607100" cy="5853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000"/>
              <a:buNone/>
              <a:defRPr sz="2000">
                <a:solidFill>
                  <a:schemeClr val="dk1"/>
                </a:solidFill>
              </a:defRPr>
            </a:lvl1pPr>
            <a:lvl2pPr indent="-228600" lvl="1" marL="914400" rtl="0" algn="l">
              <a:lnSpc>
                <a:spcPct val="110000"/>
              </a:lnSpc>
              <a:spcBef>
                <a:spcPts val="500"/>
              </a:spcBef>
              <a:spcAft>
                <a:spcPts val="0"/>
              </a:spcAft>
              <a:buClr>
                <a:srgbClr val="888888"/>
              </a:buClr>
              <a:buSzPts val="2000"/>
              <a:buNone/>
              <a:defRPr sz="2000">
                <a:solidFill>
                  <a:srgbClr val="888888"/>
                </a:solidFill>
              </a:defRPr>
            </a:lvl2pPr>
            <a:lvl3pPr indent="-228600" lvl="2" marL="1371600" rtl="0" algn="l">
              <a:lnSpc>
                <a:spcPct val="110000"/>
              </a:lnSpc>
              <a:spcBef>
                <a:spcPts val="500"/>
              </a:spcBef>
              <a:spcAft>
                <a:spcPts val="0"/>
              </a:spcAft>
              <a:buClr>
                <a:srgbClr val="888888"/>
              </a:buClr>
              <a:buSzPts val="1800"/>
              <a:buNone/>
              <a:defRPr sz="1800">
                <a:solidFill>
                  <a:srgbClr val="888888"/>
                </a:solidFill>
              </a:defRPr>
            </a:lvl3pPr>
            <a:lvl4pPr indent="-228600" lvl="3" marL="1828800" rtl="0" algn="l">
              <a:lnSpc>
                <a:spcPct val="110000"/>
              </a:lnSpc>
              <a:spcBef>
                <a:spcPts val="500"/>
              </a:spcBef>
              <a:spcAft>
                <a:spcPts val="0"/>
              </a:spcAft>
              <a:buClr>
                <a:srgbClr val="888888"/>
              </a:buClr>
              <a:buSzPts val="1600"/>
              <a:buNone/>
              <a:defRPr sz="1600">
                <a:solidFill>
                  <a:srgbClr val="888888"/>
                </a:solidFill>
              </a:defRPr>
            </a:lvl4pPr>
            <a:lvl5pPr indent="-228600" lvl="4" marL="2286000" rtl="0" algn="l">
              <a:lnSpc>
                <a:spcPct val="11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43" name="Google Shape;143;p17"/>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4" name="Shape 144"/>
        <p:cNvGrpSpPr/>
        <p:nvPr/>
      </p:nvGrpSpPr>
      <p:grpSpPr>
        <a:xfrm>
          <a:off x="0" y="0"/>
          <a:ext cx="0" cy="0"/>
          <a:chOff x="0" y="0"/>
          <a:chExt cx="0" cy="0"/>
        </a:xfrm>
      </p:grpSpPr>
      <p:sp>
        <p:nvSpPr>
          <p:cNvPr id="145" name="Google Shape;145;p18"/>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6" name="Google Shape;146;p18"/>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7" name="Google Shape;147;p18"/>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8" name="Google Shape;148;p18"/>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18"/>
          <p:cNvSpPr txBox="1"/>
          <p:nvPr>
            <p:ph idx="1" type="body"/>
          </p:nvPr>
        </p:nvSpPr>
        <p:spPr>
          <a:xfrm>
            <a:off x="1115568" y="2478024"/>
            <a:ext cx="49377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0" name="Google Shape;150;p18"/>
          <p:cNvSpPr txBox="1"/>
          <p:nvPr>
            <p:ph idx="2" type="body"/>
          </p:nvPr>
        </p:nvSpPr>
        <p:spPr>
          <a:xfrm>
            <a:off x="6345936" y="2478024"/>
            <a:ext cx="49377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1" name="Google Shape;151;p18"/>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p19"/>
          <p:cNvSpPr/>
          <p:nvPr/>
        </p:nvSpPr>
        <p:spPr>
          <a:xfrm>
            <a:off x="665853" y="1533525"/>
            <a:ext cx="10917000" cy="37911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CBD2C7">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4" name="Google Shape;154;p19"/>
          <p:cNvSpPr/>
          <p:nvPr/>
        </p:nvSpPr>
        <p:spPr>
          <a:xfrm>
            <a:off x="609084" y="2971798"/>
            <a:ext cx="128100"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5" name="Google Shape;155;p19"/>
          <p:cNvSpPr txBox="1"/>
          <p:nvPr>
            <p:ph type="title"/>
          </p:nvPr>
        </p:nvSpPr>
        <p:spPr>
          <a:xfrm>
            <a:off x="1078992" y="1938528"/>
            <a:ext cx="10177200" cy="2990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5400"/>
              <a:buFont typeface="Arial"/>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p19"/>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0"/>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9" name="Shape 159"/>
        <p:cNvGrpSpPr/>
        <p:nvPr/>
      </p:nvGrpSpPr>
      <p:grpSpPr>
        <a:xfrm>
          <a:off x="0" y="0"/>
          <a:ext cx="0" cy="0"/>
          <a:chOff x="0" y="0"/>
          <a:chExt cx="0" cy="0"/>
        </a:xfrm>
      </p:grpSpPr>
      <p:sp>
        <p:nvSpPr>
          <p:cNvPr id="160" name="Google Shape;160;p21"/>
          <p:cNvSpPr/>
          <p:nvPr/>
        </p:nvSpPr>
        <p:spPr>
          <a:xfrm>
            <a:off x="558210" y="1162033"/>
            <a:ext cx="3740700" cy="46434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 name="Google Shape;161;p21"/>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2" name="Google Shape;162;p21"/>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21"/>
          <p:cNvSpPr txBox="1"/>
          <p:nvPr>
            <p:ph idx="1" type="body"/>
          </p:nvPr>
        </p:nvSpPr>
        <p:spPr>
          <a:xfrm>
            <a:off x="4965192" y="1709928"/>
            <a:ext cx="6729900" cy="4096500"/>
          </a:xfrm>
          <a:prstGeom prst="rect">
            <a:avLst/>
          </a:prstGeom>
          <a:noFill/>
          <a:ln>
            <a:noFill/>
          </a:ln>
        </p:spPr>
        <p:txBody>
          <a:bodyPr anchorCtr="0" anchor="t" bIns="45700" lIns="91425" spcFirstLastPara="1" rIns="91425" wrap="square" tIns="45700">
            <a:normAutofit/>
          </a:bodyPr>
          <a:lstStyle>
            <a:lvl1pPr indent="-406400" lvl="0" marL="457200" rtl="0" algn="l">
              <a:lnSpc>
                <a:spcPct val="110000"/>
              </a:lnSpc>
              <a:spcBef>
                <a:spcPts val="1000"/>
              </a:spcBef>
              <a:spcAft>
                <a:spcPts val="0"/>
              </a:spcAft>
              <a:buClr>
                <a:schemeClr val="dk1"/>
              </a:buClr>
              <a:buSzPts val="2800"/>
              <a:buChar char="•"/>
              <a:defRPr sz="2800"/>
            </a:lvl1pPr>
            <a:lvl2pPr indent="-381000" lvl="1" marL="914400" rtl="0" algn="l">
              <a:lnSpc>
                <a:spcPct val="110000"/>
              </a:lnSpc>
              <a:spcBef>
                <a:spcPts val="500"/>
              </a:spcBef>
              <a:spcAft>
                <a:spcPts val="0"/>
              </a:spcAft>
              <a:buClr>
                <a:schemeClr val="dk1"/>
              </a:buClr>
              <a:buSzPts val="2400"/>
              <a:buChar char="•"/>
              <a:defRPr sz="2400"/>
            </a:lvl2pPr>
            <a:lvl3pPr indent="-355600" lvl="2" marL="1371600" rtl="0" algn="l">
              <a:lnSpc>
                <a:spcPct val="110000"/>
              </a:lnSpc>
              <a:spcBef>
                <a:spcPts val="500"/>
              </a:spcBef>
              <a:spcAft>
                <a:spcPts val="0"/>
              </a:spcAft>
              <a:buClr>
                <a:schemeClr val="dk1"/>
              </a:buClr>
              <a:buSzPts val="2000"/>
              <a:buChar char="•"/>
              <a:defRPr sz="2000"/>
            </a:lvl3pPr>
            <a:lvl4pPr indent="-355600" lvl="3" marL="1828800" rtl="0" algn="l">
              <a:lnSpc>
                <a:spcPct val="110000"/>
              </a:lnSpc>
              <a:spcBef>
                <a:spcPts val="500"/>
              </a:spcBef>
              <a:spcAft>
                <a:spcPts val="0"/>
              </a:spcAft>
              <a:buClr>
                <a:schemeClr val="dk1"/>
              </a:buClr>
              <a:buSzPts val="2000"/>
              <a:buChar char="•"/>
              <a:defRPr sz="2000"/>
            </a:lvl4pPr>
            <a:lvl5pPr indent="-355600" lvl="4" marL="2286000" rtl="0" algn="l">
              <a:lnSpc>
                <a:spcPct val="11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64" name="Google Shape;164;p21"/>
          <p:cNvSpPr txBox="1"/>
          <p:nvPr>
            <p:ph idx="2" type="body"/>
          </p:nvPr>
        </p:nvSpPr>
        <p:spPr>
          <a:xfrm>
            <a:off x="868680" y="3429000"/>
            <a:ext cx="3099900" cy="2066400"/>
          </a:xfrm>
          <a:prstGeom prst="rect">
            <a:avLst/>
          </a:prstGeom>
          <a:noFill/>
          <a:ln>
            <a:noFill/>
          </a:ln>
        </p:spPr>
        <p:txBody>
          <a:bodyPr anchorCtr="0" anchor="t"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1800"/>
              <a:buNone/>
              <a:defRPr sz="1800"/>
            </a:lvl1pPr>
            <a:lvl2pPr indent="-228600" lvl="1" marL="914400" rtl="0" algn="l">
              <a:lnSpc>
                <a:spcPct val="110000"/>
              </a:lnSpc>
              <a:spcBef>
                <a:spcPts val="500"/>
              </a:spcBef>
              <a:spcAft>
                <a:spcPts val="0"/>
              </a:spcAft>
              <a:buClr>
                <a:schemeClr val="dk1"/>
              </a:buClr>
              <a:buSzPts val="1400"/>
              <a:buNone/>
              <a:defRPr sz="1400"/>
            </a:lvl2pPr>
            <a:lvl3pPr indent="-228600" lvl="2" marL="1371600" rtl="0" algn="l">
              <a:lnSpc>
                <a:spcPct val="110000"/>
              </a:lnSpc>
              <a:spcBef>
                <a:spcPts val="500"/>
              </a:spcBef>
              <a:spcAft>
                <a:spcPts val="0"/>
              </a:spcAft>
              <a:buClr>
                <a:schemeClr val="dk1"/>
              </a:buClr>
              <a:buSzPts val="1200"/>
              <a:buNone/>
              <a:defRPr sz="1200"/>
            </a:lvl3pPr>
            <a:lvl4pPr indent="-228600" lvl="3" marL="1828800" rtl="0" algn="l">
              <a:lnSpc>
                <a:spcPct val="110000"/>
              </a:lnSpc>
              <a:spcBef>
                <a:spcPts val="500"/>
              </a:spcBef>
              <a:spcAft>
                <a:spcPts val="0"/>
              </a:spcAft>
              <a:buClr>
                <a:schemeClr val="dk1"/>
              </a:buClr>
              <a:buSzPts val="1000"/>
              <a:buNone/>
              <a:defRPr sz="1000"/>
            </a:lvl4pPr>
            <a:lvl5pPr indent="-228600" lvl="4" marL="2286000" rtl="0" algn="l">
              <a:lnSpc>
                <a:spcPct val="11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65" name="Google Shape;165;p21"/>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 name="Google Shape;25;p3"/>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 name="Google Shape;26;p3"/>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 name="Google Shape;27;p3"/>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 name="Google Shape;28;p3"/>
          <p:cNvSpPr txBox="1"/>
          <p:nvPr>
            <p:ph idx="1" type="body"/>
          </p:nvPr>
        </p:nvSpPr>
        <p:spPr>
          <a:xfrm>
            <a:off x="1115568" y="2478024"/>
            <a:ext cx="101682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9" name="Google Shape;29;p3"/>
          <p:cNvSpPr txBox="1"/>
          <p:nvPr>
            <p:ph idx="10" type="dt"/>
          </p:nvPr>
        </p:nvSpPr>
        <p:spPr>
          <a:xfrm>
            <a:off x="1115568"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3"/>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b="0" i="0" sz="1800" u="none" cap="none" strike="noStrike">
                <a:solidFill>
                  <a:schemeClr val="dk1"/>
                </a:solidFill>
                <a:latin typeface="Arial"/>
                <a:ea typeface="Arial"/>
                <a:cs typeface="Arial"/>
                <a:sym typeface="Arial"/>
              </a:defRPr>
            </a:lvl1pPr>
            <a:lvl2pPr indent="0" lvl="1" marL="0" rtl="0" algn="r">
              <a:spcBef>
                <a:spcPts val="0"/>
              </a:spcBef>
              <a:buNone/>
              <a:defRPr b="0" i="0" sz="1800" u="none" cap="none" strike="noStrike">
                <a:solidFill>
                  <a:schemeClr val="dk1"/>
                </a:solidFill>
                <a:latin typeface="Arial"/>
                <a:ea typeface="Arial"/>
                <a:cs typeface="Arial"/>
                <a:sym typeface="Arial"/>
              </a:defRPr>
            </a:lvl2pPr>
            <a:lvl3pPr indent="0" lvl="2" marL="0" rtl="0" algn="r">
              <a:spcBef>
                <a:spcPts val="0"/>
              </a:spcBef>
              <a:buNone/>
              <a:defRPr b="0" i="0" sz="1800" u="none" cap="none" strike="noStrike">
                <a:solidFill>
                  <a:schemeClr val="dk1"/>
                </a:solidFill>
                <a:latin typeface="Arial"/>
                <a:ea typeface="Arial"/>
                <a:cs typeface="Arial"/>
                <a:sym typeface="Arial"/>
              </a:defRPr>
            </a:lvl3pPr>
            <a:lvl4pPr indent="0" lvl="3" marL="0" rtl="0" algn="r">
              <a:spcBef>
                <a:spcPts val="0"/>
              </a:spcBef>
              <a:buNone/>
              <a:defRPr b="0" i="0" sz="1800" u="none" cap="none" strike="noStrike">
                <a:solidFill>
                  <a:schemeClr val="dk1"/>
                </a:solidFill>
                <a:latin typeface="Arial"/>
                <a:ea typeface="Arial"/>
                <a:cs typeface="Arial"/>
                <a:sym typeface="Arial"/>
              </a:defRPr>
            </a:lvl4pPr>
            <a:lvl5pPr indent="0" lvl="4" marL="0" rtl="0" algn="r">
              <a:spcBef>
                <a:spcPts val="0"/>
              </a:spcBef>
              <a:buNone/>
              <a:defRPr b="0" i="0" sz="1800" u="none" cap="none" strike="noStrike">
                <a:solidFill>
                  <a:schemeClr val="dk1"/>
                </a:solidFill>
                <a:latin typeface="Arial"/>
                <a:ea typeface="Arial"/>
                <a:cs typeface="Arial"/>
                <a:sym typeface="Arial"/>
              </a:defRPr>
            </a:lvl5pPr>
            <a:lvl6pPr indent="0" lvl="5" marL="0" rtl="0" algn="r">
              <a:spcBef>
                <a:spcPts val="0"/>
              </a:spcBef>
              <a:buNone/>
              <a:defRPr b="0" i="0" sz="1800" u="none" cap="none" strike="noStrike">
                <a:solidFill>
                  <a:schemeClr val="dk1"/>
                </a:solidFill>
                <a:latin typeface="Arial"/>
                <a:ea typeface="Arial"/>
                <a:cs typeface="Arial"/>
                <a:sym typeface="Arial"/>
              </a:defRPr>
            </a:lvl6pPr>
            <a:lvl7pPr indent="0" lvl="6" marL="0" rtl="0" algn="r">
              <a:spcBef>
                <a:spcPts val="0"/>
              </a:spcBef>
              <a:buNone/>
              <a:defRPr b="0" i="0" sz="1800" u="none" cap="none" strike="noStrike">
                <a:solidFill>
                  <a:schemeClr val="dk1"/>
                </a:solidFill>
                <a:latin typeface="Arial"/>
                <a:ea typeface="Arial"/>
                <a:cs typeface="Arial"/>
                <a:sym typeface="Arial"/>
              </a:defRPr>
            </a:lvl7pPr>
            <a:lvl8pPr indent="0" lvl="7" marL="0" rtl="0" algn="r">
              <a:spcBef>
                <a:spcPts val="0"/>
              </a:spcBef>
              <a:buNone/>
              <a:defRPr b="0" i="0" sz="1800" u="none" cap="none" strike="noStrike">
                <a:solidFill>
                  <a:schemeClr val="dk1"/>
                </a:solidFill>
                <a:latin typeface="Arial"/>
                <a:ea typeface="Arial"/>
                <a:cs typeface="Arial"/>
                <a:sym typeface="Arial"/>
              </a:defRPr>
            </a:lvl8pPr>
            <a:lvl9pPr indent="0" lvl="8" marL="0" rtl="0" algn="r">
              <a:spcBef>
                <a:spcPts val="0"/>
              </a:spcBef>
              <a:buNone/>
              <a:defRPr b="0" i="0" sz="1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6" name="Shape 166"/>
        <p:cNvGrpSpPr/>
        <p:nvPr/>
      </p:nvGrpSpPr>
      <p:grpSpPr>
        <a:xfrm>
          <a:off x="0" y="0"/>
          <a:ext cx="0" cy="0"/>
          <a:chOff x="0" y="0"/>
          <a:chExt cx="0" cy="0"/>
        </a:xfrm>
      </p:grpSpPr>
      <p:sp>
        <p:nvSpPr>
          <p:cNvPr id="167" name="Google Shape;167;p22"/>
          <p:cNvSpPr/>
          <p:nvPr/>
        </p:nvSpPr>
        <p:spPr>
          <a:xfrm>
            <a:off x="558210" y="1162033"/>
            <a:ext cx="3740700" cy="46434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8" name="Google Shape;168;p22"/>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9" name="Google Shape;169;p22"/>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22"/>
          <p:cNvSpPr/>
          <p:nvPr>
            <p:ph idx="2" type="pic"/>
          </p:nvPr>
        </p:nvSpPr>
        <p:spPr>
          <a:xfrm>
            <a:off x="4965192" y="1161288"/>
            <a:ext cx="6729900" cy="4645200"/>
          </a:xfrm>
          <a:prstGeom prst="rect">
            <a:avLst/>
          </a:prstGeom>
          <a:noFill/>
          <a:ln>
            <a:noFill/>
          </a:ln>
        </p:spPr>
      </p:sp>
      <p:sp>
        <p:nvSpPr>
          <p:cNvPr id="171" name="Google Shape;171;p22"/>
          <p:cNvSpPr txBox="1"/>
          <p:nvPr>
            <p:ph idx="1" type="body"/>
          </p:nvPr>
        </p:nvSpPr>
        <p:spPr>
          <a:xfrm>
            <a:off x="868680" y="3438144"/>
            <a:ext cx="3099900" cy="2057400"/>
          </a:xfrm>
          <a:prstGeom prst="rect">
            <a:avLst/>
          </a:prstGeom>
          <a:noFill/>
          <a:ln>
            <a:noFill/>
          </a:ln>
        </p:spPr>
        <p:txBody>
          <a:bodyPr anchorCtr="0" anchor="t"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1800"/>
              <a:buNone/>
              <a:defRPr sz="1800"/>
            </a:lvl1pPr>
            <a:lvl2pPr indent="-228600" lvl="1" marL="914400" rtl="0" algn="l">
              <a:lnSpc>
                <a:spcPct val="110000"/>
              </a:lnSpc>
              <a:spcBef>
                <a:spcPts val="500"/>
              </a:spcBef>
              <a:spcAft>
                <a:spcPts val="0"/>
              </a:spcAft>
              <a:buClr>
                <a:schemeClr val="dk1"/>
              </a:buClr>
              <a:buSzPts val="1400"/>
              <a:buNone/>
              <a:defRPr sz="1400"/>
            </a:lvl2pPr>
            <a:lvl3pPr indent="-228600" lvl="2" marL="1371600" rtl="0" algn="l">
              <a:lnSpc>
                <a:spcPct val="110000"/>
              </a:lnSpc>
              <a:spcBef>
                <a:spcPts val="500"/>
              </a:spcBef>
              <a:spcAft>
                <a:spcPts val="0"/>
              </a:spcAft>
              <a:buClr>
                <a:schemeClr val="dk1"/>
              </a:buClr>
              <a:buSzPts val="1200"/>
              <a:buNone/>
              <a:defRPr sz="1200"/>
            </a:lvl3pPr>
            <a:lvl4pPr indent="-228600" lvl="3" marL="1828800" rtl="0" algn="l">
              <a:lnSpc>
                <a:spcPct val="110000"/>
              </a:lnSpc>
              <a:spcBef>
                <a:spcPts val="500"/>
              </a:spcBef>
              <a:spcAft>
                <a:spcPts val="0"/>
              </a:spcAft>
              <a:buClr>
                <a:schemeClr val="dk1"/>
              </a:buClr>
              <a:buSzPts val="1000"/>
              <a:buNone/>
              <a:defRPr sz="1000"/>
            </a:lvl4pPr>
            <a:lvl5pPr indent="-228600" lvl="4" marL="2286000" rtl="0" algn="l">
              <a:lnSpc>
                <a:spcPct val="11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72" name="Google Shape;172;p22"/>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3" name="Shape 173"/>
        <p:cNvGrpSpPr/>
        <p:nvPr/>
      </p:nvGrpSpPr>
      <p:grpSpPr>
        <a:xfrm>
          <a:off x="0" y="0"/>
          <a:ext cx="0" cy="0"/>
          <a:chOff x="0" y="0"/>
          <a:chExt cx="0" cy="0"/>
        </a:xfrm>
      </p:grpSpPr>
      <p:sp>
        <p:nvSpPr>
          <p:cNvPr id="174" name="Google Shape;174;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 name="Google Shape;175;p2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6" name="Google Shape;176;p23"/>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7" name="Shape 177"/>
        <p:cNvGrpSpPr/>
        <p:nvPr/>
      </p:nvGrpSpPr>
      <p:grpSpPr>
        <a:xfrm>
          <a:off x="0" y="0"/>
          <a:ext cx="0" cy="0"/>
          <a:chOff x="0" y="0"/>
          <a:chExt cx="0" cy="0"/>
        </a:xfrm>
      </p:grpSpPr>
      <p:sp>
        <p:nvSpPr>
          <p:cNvPr id="178" name="Google Shape;178;p2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p2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0" name="Google Shape;180;p24"/>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4"/>
          <p:cNvSpPr/>
          <p:nvPr/>
        </p:nvSpPr>
        <p:spPr>
          <a:xfrm>
            <a:off x="665853" y="1533525"/>
            <a:ext cx="10917000" cy="37911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CBD2C7">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 name="Google Shape;34;p4"/>
          <p:cNvSpPr/>
          <p:nvPr/>
        </p:nvSpPr>
        <p:spPr>
          <a:xfrm>
            <a:off x="609084" y="2971798"/>
            <a:ext cx="128100"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 name="Google Shape;35;p4"/>
          <p:cNvSpPr txBox="1"/>
          <p:nvPr>
            <p:ph type="title"/>
          </p:nvPr>
        </p:nvSpPr>
        <p:spPr>
          <a:xfrm>
            <a:off x="1078992" y="1938528"/>
            <a:ext cx="10177200" cy="2990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5400"/>
              <a:buFont typeface="Arial"/>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4"/>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5"/>
          <p:cNvSpPr/>
          <p:nvPr/>
        </p:nvSpPr>
        <p:spPr>
          <a:xfrm>
            <a:off x="558210" y="4981421"/>
            <a:ext cx="11135100" cy="8229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 name="Google Shape;41;p5"/>
          <p:cNvSpPr/>
          <p:nvPr/>
        </p:nvSpPr>
        <p:spPr>
          <a:xfrm>
            <a:off x="498834" y="5118581"/>
            <a:ext cx="146400" cy="548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 name="Google Shape;42;p5"/>
          <p:cNvSpPr txBox="1"/>
          <p:nvPr>
            <p:ph type="title"/>
          </p:nvPr>
        </p:nvSpPr>
        <p:spPr>
          <a:xfrm>
            <a:off x="557784" y="640080"/>
            <a:ext cx="10890600" cy="4114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600"/>
              <a:buFont typeface="Arial"/>
              <a:buNone/>
              <a:defRPr sz="6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5"/>
          <p:cNvSpPr txBox="1"/>
          <p:nvPr>
            <p:ph idx="1" type="body"/>
          </p:nvPr>
        </p:nvSpPr>
        <p:spPr>
          <a:xfrm>
            <a:off x="841248" y="5102352"/>
            <a:ext cx="10607100" cy="5853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000"/>
              <a:buNone/>
              <a:defRPr sz="2000">
                <a:solidFill>
                  <a:schemeClr val="dk1"/>
                </a:solidFill>
              </a:defRPr>
            </a:lvl1pPr>
            <a:lvl2pPr indent="-228600" lvl="1" marL="914400" rtl="0" algn="l">
              <a:lnSpc>
                <a:spcPct val="110000"/>
              </a:lnSpc>
              <a:spcBef>
                <a:spcPts val="500"/>
              </a:spcBef>
              <a:spcAft>
                <a:spcPts val="0"/>
              </a:spcAft>
              <a:buClr>
                <a:srgbClr val="888888"/>
              </a:buClr>
              <a:buSzPts val="2000"/>
              <a:buNone/>
              <a:defRPr sz="2000">
                <a:solidFill>
                  <a:srgbClr val="888888"/>
                </a:solidFill>
              </a:defRPr>
            </a:lvl2pPr>
            <a:lvl3pPr indent="-228600" lvl="2" marL="1371600" rtl="0" algn="l">
              <a:lnSpc>
                <a:spcPct val="110000"/>
              </a:lnSpc>
              <a:spcBef>
                <a:spcPts val="500"/>
              </a:spcBef>
              <a:spcAft>
                <a:spcPts val="0"/>
              </a:spcAft>
              <a:buClr>
                <a:srgbClr val="888888"/>
              </a:buClr>
              <a:buSzPts val="1800"/>
              <a:buNone/>
              <a:defRPr sz="1800">
                <a:solidFill>
                  <a:srgbClr val="888888"/>
                </a:solidFill>
              </a:defRPr>
            </a:lvl3pPr>
            <a:lvl4pPr indent="-228600" lvl="3" marL="1828800" rtl="0" algn="l">
              <a:lnSpc>
                <a:spcPct val="110000"/>
              </a:lnSpc>
              <a:spcBef>
                <a:spcPts val="500"/>
              </a:spcBef>
              <a:spcAft>
                <a:spcPts val="0"/>
              </a:spcAft>
              <a:buClr>
                <a:srgbClr val="888888"/>
              </a:buClr>
              <a:buSzPts val="1600"/>
              <a:buNone/>
              <a:defRPr sz="1600">
                <a:solidFill>
                  <a:srgbClr val="888888"/>
                </a:solidFill>
              </a:defRPr>
            </a:lvl4pPr>
            <a:lvl5pPr indent="-228600" lvl="4" marL="2286000" rtl="0" algn="l">
              <a:lnSpc>
                <a:spcPct val="11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5"/>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6"/>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 name="Google Shape;49;p6"/>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 name="Google Shape;50;p6"/>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 name="Google Shape;51;p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6"/>
          <p:cNvSpPr txBox="1"/>
          <p:nvPr>
            <p:ph idx="1" type="body"/>
          </p:nvPr>
        </p:nvSpPr>
        <p:spPr>
          <a:xfrm>
            <a:off x="1115568" y="2478024"/>
            <a:ext cx="49377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3" name="Google Shape;53;p6"/>
          <p:cNvSpPr txBox="1"/>
          <p:nvPr>
            <p:ph idx="2" type="body"/>
          </p:nvPr>
        </p:nvSpPr>
        <p:spPr>
          <a:xfrm>
            <a:off x="6345936" y="2478024"/>
            <a:ext cx="49377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4" name="Google Shape;54;p6"/>
          <p:cNvSpPr txBox="1"/>
          <p:nvPr>
            <p:ph idx="10" type="dt"/>
          </p:nvPr>
        </p:nvSpPr>
        <p:spPr>
          <a:xfrm>
            <a:off x="1115568"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6"/>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7"/>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 name="Google Shape;59;p7"/>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 name="Google Shape;60;p7"/>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 name="Google Shape;61;p7"/>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7"/>
          <p:cNvSpPr txBox="1"/>
          <p:nvPr>
            <p:ph idx="1" type="body"/>
          </p:nvPr>
        </p:nvSpPr>
        <p:spPr>
          <a:xfrm>
            <a:off x="1115568" y="2372650"/>
            <a:ext cx="49377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400"/>
              <a:buNone/>
              <a:defRPr b="1" sz="2400" cap="none"/>
            </a:lvl1pPr>
            <a:lvl2pPr indent="-228600" lvl="1" marL="914400" rtl="0" algn="l">
              <a:lnSpc>
                <a:spcPct val="110000"/>
              </a:lnSpc>
              <a:spcBef>
                <a:spcPts val="500"/>
              </a:spcBef>
              <a:spcAft>
                <a:spcPts val="0"/>
              </a:spcAft>
              <a:buClr>
                <a:schemeClr val="dk1"/>
              </a:buClr>
              <a:buSzPts val="2000"/>
              <a:buNone/>
              <a:defRPr b="1" sz="2000"/>
            </a:lvl2pPr>
            <a:lvl3pPr indent="-228600" lvl="2" marL="1371600" rtl="0" algn="l">
              <a:lnSpc>
                <a:spcPct val="110000"/>
              </a:lnSpc>
              <a:spcBef>
                <a:spcPts val="500"/>
              </a:spcBef>
              <a:spcAft>
                <a:spcPts val="0"/>
              </a:spcAft>
              <a:buClr>
                <a:schemeClr val="dk1"/>
              </a:buClr>
              <a:buSzPts val="1800"/>
              <a:buNone/>
              <a:defRPr b="1" sz="1800"/>
            </a:lvl3pPr>
            <a:lvl4pPr indent="-228600" lvl="3" marL="1828800" rtl="0" algn="l">
              <a:lnSpc>
                <a:spcPct val="110000"/>
              </a:lnSpc>
              <a:spcBef>
                <a:spcPts val="500"/>
              </a:spcBef>
              <a:spcAft>
                <a:spcPts val="0"/>
              </a:spcAft>
              <a:buClr>
                <a:schemeClr val="dk1"/>
              </a:buClr>
              <a:buSzPts val="1600"/>
              <a:buNone/>
              <a:defRPr b="1" sz="1600"/>
            </a:lvl4pPr>
            <a:lvl5pPr indent="-228600" lvl="4" marL="2286000" rtl="0" algn="l">
              <a:lnSpc>
                <a:spcPct val="11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3" name="Google Shape;63;p7"/>
          <p:cNvSpPr txBox="1"/>
          <p:nvPr>
            <p:ph idx="2" type="body"/>
          </p:nvPr>
        </p:nvSpPr>
        <p:spPr>
          <a:xfrm>
            <a:off x="1115568" y="3203688"/>
            <a:ext cx="4937700" cy="2968500"/>
          </a:xfrm>
          <a:prstGeom prst="rect">
            <a:avLst/>
          </a:prstGeom>
          <a:noFill/>
          <a:ln>
            <a:noFill/>
          </a:ln>
        </p:spPr>
        <p:txBody>
          <a:bodyPr anchorCtr="0" anchor="t" bIns="45700" lIns="91425" spcFirstLastPara="1" rIns="91425" wrap="square" tIns="45700">
            <a:normAutofit/>
          </a:bodyPr>
          <a:lstStyle>
            <a:lvl1pPr indent="-381000" lvl="0" marL="457200" rtl="0" algn="l">
              <a:lnSpc>
                <a:spcPct val="110000"/>
              </a:lnSpc>
              <a:spcBef>
                <a:spcPts val="1000"/>
              </a:spcBef>
              <a:spcAft>
                <a:spcPts val="0"/>
              </a:spcAft>
              <a:buClr>
                <a:schemeClr val="dk1"/>
              </a:buClr>
              <a:buSzPts val="2400"/>
              <a:buChar char="•"/>
              <a:defRPr sz="2400"/>
            </a:lvl1pPr>
            <a:lvl2pPr indent="-355600" lvl="1" marL="914400" rtl="0" algn="l">
              <a:lnSpc>
                <a:spcPct val="110000"/>
              </a:lnSpc>
              <a:spcBef>
                <a:spcPts val="500"/>
              </a:spcBef>
              <a:spcAft>
                <a:spcPts val="0"/>
              </a:spcAft>
              <a:buClr>
                <a:schemeClr val="dk1"/>
              </a:buClr>
              <a:buSzPts val="2000"/>
              <a:buChar char="•"/>
              <a:defRPr sz="2000"/>
            </a:lvl2pPr>
            <a:lvl3pPr indent="-342900" lvl="2" marL="1371600" rtl="0" algn="l">
              <a:lnSpc>
                <a:spcPct val="110000"/>
              </a:lnSpc>
              <a:spcBef>
                <a:spcPts val="500"/>
              </a:spcBef>
              <a:spcAft>
                <a:spcPts val="0"/>
              </a:spcAft>
              <a:buClr>
                <a:schemeClr val="dk1"/>
              </a:buClr>
              <a:buSzPts val="1800"/>
              <a:buChar char="•"/>
              <a:defRPr sz="1800"/>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4" name="Google Shape;64;p7"/>
          <p:cNvSpPr txBox="1"/>
          <p:nvPr>
            <p:ph idx="3" type="body"/>
          </p:nvPr>
        </p:nvSpPr>
        <p:spPr>
          <a:xfrm>
            <a:off x="6345936" y="2372650"/>
            <a:ext cx="49377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400"/>
              <a:buNone/>
              <a:defRPr b="1" sz="2400" cap="none"/>
            </a:lvl1pPr>
            <a:lvl2pPr indent="-228600" lvl="1" marL="914400" rtl="0" algn="l">
              <a:lnSpc>
                <a:spcPct val="110000"/>
              </a:lnSpc>
              <a:spcBef>
                <a:spcPts val="500"/>
              </a:spcBef>
              <a:spcAft>
                <a:spcPts val="0"/>
              </a:spcAft>
              <a:buClr>
                <a:schemeClr val="dk1"/>
              </a:buClr>
              <a:buSzPts val="2000"/>
              <a:buNone/>
              <a:defRPr b="1" sz="2000"/>
            </a:lvl2pPr>
            <a:lvl3pPr indent="-228600" lvl="2" marL="1371600" rtl="0" algn="l">
              <a:lnSpc>
                <a:spcPct val="110000"/>
              </a:lnSpc>
              <a:spcBef>
                <a:spcPts val="500"/>
              </a:spcBef>
              <a:spcAft>
                <a:spcPts val="0"/>
              </a:spcAft>
              <a:buClr>
                <a:schemeClr val="dk1"/>
              </a:buClr>
              <a:buSzPts val="1800"/>
              <a:buNone/>
              <a:defRPr b="1" sz="1800"/>
            </a:lvl3pPr>
            <a:lvl4pPr indent="-228600" lvl="3" marL="1828800" rtl="0" algn="l">
              <a:lnSpc>
                <a:spcPct val="110000"/>
              </a:lnSpc>
              <a:spcBef>
                <a:spcPts val="500"/>
              </a:spcBef>
              <a:spcAft>
                <a:spcPts val="0"/>
              </a:spcAft>
              <a:buClr>
                <a:schemeClr val="dk1"/>
              </a:buClr>
              <a:buSzPts val="1600"/>
              <a:buNone/>
              <a:defRPr b="1" sz="1600"/>
            </a:lvl4pPr>
            <a:lvl5pPr indent="-228600" lvl="4" marL="2286000" rtl="0" algn="l">
              <a:lnSpc>
                <a:spcPct val="11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5" name="Google Shape;65;p7"/>
          <p:cNvSpPr txBox="1"/>
          <p:nvPr>
            <p:ph idx="4" type="body"/>
          </p:nvPr>
        </p:nvSpPr>
        <p:spPr>
          <a:xfrm>
            <a:off x="6345936" y="3203687"/>
            <a:ext cx="4937700" cy="2968500"/>
          </a:xfrm>
          <a:prstGeom prst="rect">
            <a:avLst/>
          </a:prstGeom>
          <a:noFill/>
          <a:ln>
            <a:noFill/>
          </a:ln>
        </p:spPr>
        <p:txBody>
          <a:bodyPr anchorCtr="0" anchor="t" bIns="45700" lIns="91425" spcFirstLastPara="1" rIns="91425" wrap="square" tIns="45700">
            <a:normAutofit/>
          </a:bodyPr>
          <a:lstStyle>
            <a:lvl1pPr indent="-381000" lvl="0" marL="457200" rtl="0" algn="l">
              <a:lnSpc>
                <a:spcPct val="110000"/>
              </a:lnSpc>
              <a:spcBef>
                <a:spcPts val="1000"/>
              </a:spcBef>
              <a:spcAft>
                <a:spcPts val="0"/>
              </a:spcAft>
              <a:buClr>
                <a:schemeClr val="dk1"/>
              </a:buClr>
              <a:buSzPts val="2400"/>
              <a:buChar char="•"/>
              <a:defRPr sz="2400"/>
            </a:lvl1pPr>
            <a:lvl2pPr indent="-355600" lvl="1" marL="914400" rtl="0" algn="l">
              <a:lnSpc>
                <a:spcPct val="110000"/>
              </a:lnSpc>
              <a:spcBef>
                <a:spcPts val="500"/>
              </a:spcBef>
              <a:spcAft>
                <a:spcPts val="0"/>
              </a:spcAft>
              <a:buClr>
                <a:schemeClr val="dk1"/>
              </a:buClr>
              <a:buSzPts val="2000"/>
              <a:buChar char="•"/>
              <a:defRPr sz="2000"/>
            </a:lvl2pPr>
            <a:lvl3pPr indent="-342900" lvl="2" marL="1371600" rtl="0" algn="l">
              <a:lnSpc>
                <a:spcPct val="110000"/>
              </a:lnSpc>
              <a:spcBef>
                <a:spcPts val="500"/>
              </a:spcBef>
              <a:spcAft>
                <a:spcPts val="0"/>
              </a:spcAft>
              <a:buClr>
                <a:schemeClr val="dk1"/>
              </a:buClr>
              <a:buSzPts val="1800"/>
              <a:buChar char="•"/>
              <a:defRPr sz="1800"/>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6" name="Google Shape;66;p7"/>
          <p:cNvSpPr txBox="1"/>
          <p:nvPr>
            <p:ph idx="10" type="dt"/>
          </p:nvPr>
        </p:nvSpPr>
        <p:spPr>
          <a:xfrm>
            <a:off x="1115568"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7"/>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8"/>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9"/>
          <p:cNvSpPr/>
          <p:nvPr/>
        </p:nvSpPr>
        <p:spPr>
          <a:xfrm>
            <a:off x="558210" y="1162033"/>
            <a:ext cx="3740700" cy="46434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 name="Google Shape;75;p9"/>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 name="Google Shape;76;p9"/>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9"/>
          <p:cNvSpPr txBox="1"/>
          <p:nvPr>
            <p:ph idx="1" type="body"/>
          </p:nvPr>
        </p:nvSpPr>
        <p:spPr>
          <a:xfrm>
            <a:off x="4965192" y="1709928"/>
            <a:ext cx="6729900" cy="4096500"/>
          </a:xfrm>
          <a:prstGeom prst="rect">
            <a:avLst/>
          </a:prstGeom>
          <a:noFill/>
          <a:ln>
            <a:noFill/>
          </a:ln>
        </p:spPr>
        <p:txBody>
          <a:bodyPr anchorCtr="0" anchor="t" bIns="45700" lIns="91425" spcFirstLastPara="1" rIns="91425" wrap="square" tIns="45700">
            <a:normAutofit/>
          </a:bodyPr>
          <a:lstStyle>
            <a:lvl1pPr indent="-406400" lvl="0" marL="457200" rtl="0" algn="l">
              <a:lnSpc>
                <a:spcPct val="110000"/>
              </a:lnSpc>
              <a:spcBef>
                <a:spcPts val="1000"/>
              </a:spcBef>
              <a:spcAft>
                <a:spcPts val="0"/>
              </a:spcAft>
              <a:buClr>
                <a:schemeClr val="dk1"/>
              </a:buClr>
              <a:buSzPts val="2800"/>
              <a:buChar char="•"/>
              <a:defRPr sz="2800"/>
            </a:lvl1pPr>
            <a:lvl2pPr indent="-381000" lvl="1" marL="914400" rtl="0" algn="l">
              <a:lnSpc>
                <a:spcPct val="110000"/>
              </a:lnSpc>
              <a:spcBef>
                <a:spcPts val="500"/>
              </a:spcBef>
              <a:spcAft>
                <a:spcPts val="0"/>
              </a:spcAft>
              <a:buClr>
                <a:schemeClr val="dk1"/>
              </a:buClr>
              <a:buSzPts val="2400"/>
              <a:buChar char="•"/>
              <a:defRPr sz="2400"/>
            </a:lvl2pPr>
            <a:lvl3pPr indent="-355600" lvl="2" marL="1371600" rtl="0" algn="l">
              <a:lnSpc>
                <a:spcPct val="110000"/>
              </a:lnSpc>
              <a:spcBef>
                <a:spcPts val="500"/>
              </a:spcBef>
              <a:spcAft>
                <a:spcPts val="0"/>
              </a:spcAft>
              <a:buClr>
                <a:schemeClr val="dk1"/>
              </a:buClr>
              <a:buSzPts val="2000"/>
              <a:buChar char="•"/>
              <a:defRPr sz="2000"/>
            </a:lvl3pPr>
            <a:lvl4pPr indent="-355600" lvl="3" marL="1828800" rtl="0" algn="l">
              <a:lnSpc>
                <a:spcPct val="110000"/>
              </a:lnSpc>
              <a:spcBef>
                <a:spcPts val="500"/>
              </a:spcBef>
              <a:spcAft>
                <a:spcPts val="0"/>
              </a:spcAft>
              <a:buClr>
                <a:schemeClr val="dk1"/>
              </a:buClr>
              <a:buSzPts val="2000"/>
              <a:buChar char="•"/>
              <a:defRPr sz="2000"/>
            </a:lvl4pPr>
            <a:lvl5pPr indent="-355600" lvl="4" marL="2286000" rtl="0" algn="l">
              <a:lnSpc>
                <a:spcPct val="11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78" name="Google Shape;78;p9"/>
          <p:cNvSpPr txBox="1"/>
          <p:nvPr>
            <p:ph idx="2" type="body"/>
          </p:nvPr>
        </p:nvSpPr>
        <p:spPr>
          <a:xfrm>
            <a:off x="868680" y="3429000"/>
            <a:ext cx="3099900" cy="2066400"/>
          </a:xfrm>
          <a:prstGeom prst="rect">
            <a:avLst/>
          </a:prstGeom>
          <a:noFill/>
          <a:ln>
            <a:noFill/>
          </a:ln>
        </p:spPr>
        <p:txBody>
          <a:bodyPr anchorCtr="0" anchor="t"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1800"/>
              <a:buNone/>
              <a:defRPr sz="1800"/>
            </a:lvl1pPr>
            <a:lvl2pPr indent="-228600" lvl="1" marL="914400" rtl="0" algn="l">
              <a:lnSpc>
                <a:spcPct val="110000"/>
              </a:lnSpc>
              <a:spcBef>
                <a:spcPts val="500"/>
              </a:spcBef>
              <a:spcAft>
                <a:spcPts val="0"/>
              </a:spcAft>
              <a:buClr>
                <a:schemeClr val="dk1"/>
              </a:buClr>
              <a:buSzPts val="1400"/>
              <a:buNone/>
              <a:defRPr sz="1400"/>
            </a:lvl2pPr>
            <a:lvl3pPr indent="-228600" lvl="2" marL="1371600" rtl="0" algn="l">
              <a:lnSpc>
                <a:spcPct val="110000"/>
              </a:lnSpc>
              <a:spcBef>
                <a:spcPts val="500"/>
              </a:spcBef>
              <a:spcAft>
                <a:spcPts val="0"/>
              </a:spcAft>
              <a:buClr>
                <a:schemeClr val="dk1"/>
              </a:buClr>
              <a:buSzPts val="1200"/>
              <a:buNone/>
              <a:defRPr sz="1200"/>
            </a:lvl3pPr>
            <a:lvl4pPr indent="-228600" lvl="3" marL="1828800" rtl="0" algn="l">
              <a:lnSpc>
                <a:spcPct val="110000"/>
              </a:lnSpc>
              <a:spcBef>
                <a:spcPts val="500"/>
              </a:spcBef>
              <a:spcAft>
                <a:spcPts val="0"/>
              </a:spcAft>
              <a:buClr>
                <a:schemeClr val="dk1"/>
              </a:buClr>
              <a:buSzPts val="1000"/>
              <a:buNone/>
              <a:defRPr sz="1000"/>
            </a:lvl4pPr>
            <a:lvl5pPr indent="-228600" lvl="4" marL="2286000" rtl="0" algn="l">
              <a:lnSpc>
                <a:spcPct val="11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9" name="Google Shape;79;p9"/>
          <p:cNvSpPr txBox="1"/>
          <p:nvPr>
            <p:ph idx="10" type="dt"/>
          </p:nvPr>
        </p:nvSpPr>
        <p:spPr>
          <a:xfrm>
            <a:off x="86868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9"/>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10"/>
          <p:cNvSpPr/>
          <p:nvPr/>
        </p:nvSpPr>
        <p:spPr>
          <a:xfrm>
            <a:off x="558210" y="1162033"/>
            <a:ext cx="3740700" cy="46434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 name="Google Shape;84;p10"/>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 name="Google Shape;85;p10"/>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 name="Google Shape;86;p10"/>
          <p:cNvSpPr/>
          <p:nvPr>
            <p:ph idx="2" type="pic"/>
          </p:nvPr>
        </p:nvSpPr>
        <p:spPr>
          <a:xfrm>
            <a:off x="4965192" y="1161288"/>
            <a:ext cx="6729900" cy="4645200"/>
          </a:xfrm>
          <a:prstGeom prst="rect">
            <a:avLst/>
          </a:prstGeom>
          <a:noFill/>
          <a:ln>
            <a:noFill/>
          </a:ln>
        </p:spPr>
      </p:sp>
      <p:sp>
        <p:nvSpPr>
          <p:cNvPr id="87" name="Google Shape;87;p10"/>
          <p:cNvSpPr txBox="1"/>
          <p:nvPr>
            <p:ph idx="1" type="body"/>
          </p:nvPr>
        </p:nvSpPr>
        <p:spPr>
          <a:xfrm>
            <a:off x="868680" y="3438144"/>
            <a:ext cx="3099900" cy="2057400"/>
          </a:xfrm>
          <a:prstGeom prst="rect">
            <a:avLst/>
          </a:prstGeom>
          <a:noFill/>
          <a:ln>
            <a:noFill/>
          </a:ln>
        </p:spPr>
        <p:txBody>
          <a:bodyPr anchorCtr="0" anchor="t"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1800"/>
              <a:buNone/>
              <a:defRPr sz="1800"/>
            </a:lvl1pPr>
            <a:lvl2pPr indent="-228600" lvl="1" marL="914400" rtl="0" algn="l">
              <a:lnSpc>
                <a:spcPct val="110000"/>
              </a:lnSpc>
              <a:spcBef>
                <a:spcPts val="500"/>
              </a:spcBef>
              <a:spcAft>
                <a:spcPts val="0"/>
              </a:spcAft>
              <a:buClr>
                <a:schemeClr val="dk1"/>
              </a:buClr>
              <a:buSzPts val="1400"/>
              <a:buNone/>
              <a:defRPr sz="1400"/>
            </a:lvl2pPr>
            <a:lvl3pPr indent="-228600" lvl="2" marL="1371600" rtl="0" algn="l">
              <a:lnSpc>
                <a:spcPct val="110000"/>
              </a:lnSpc>
              <a:spcBef>
                <a:spcPts val="500"/>
              </a:spcBef>
              <a:spcAft>
                <a:spcPts val="0"/>
              </a:spcAft>
              <a:buClr>
                <a:schemeClr val="dk1"/>
              </a:buClr>
              <a:buSzPts val="1200"/>
              <a:buNone/>
              <a:defRPr sz="1200"/>
            </a:lvl3pPr>
            <a:lvl4pPr indent="-228600" lvl="3" marL="1828800" rtl="0" algn="l">
              <a:lnSpc>
                <a:spcPct val="110000"/>
              </a:lnSpc>
              <a:spcBef>
                <a:spcPts val="500"/>
              </a:spcBef>
              <a:spcAft>
                <a:spcPts val="0"/>
              </a:spcAft>
              <a:buClr>
                <a:schemeClr val="dk1"/>
              </a:buClr>
              <a:buSzPts val="1000"/>
              <a:buNone/>
              <a:defRPr sz="1000"/>
            </a:lvl4pPr>
            <a:lvl5pPr indent="-228600" lvl="4" marL="2286000" rtl="0" algn="l">
              <a:lnSpc>
                <a:spcPct val="11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88" name="Google Shape;88;p10"/>
          <p:cNvSpPr txBox="1"/>
          <p:nvPr>
            <p:ph idx="10" type="dt"/>
          </p:nvPr>
        </p:nvSpPr>
        <p:spPr>
          <a:xfrm>
            <a:off x="86868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0"/>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1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800" u="none" cap="none" strike="noStrike">
                <a:solidFill>
                  <a:schemeClr val="dk1"/>
                </a:solidFill>
                <a:latin typeface="Arial"/>
                <a:ea typeface="Arial"/>
                <a:cs typeface="Arial"/>
                <a:sym typeface="Arial"/>
              </a:defRPr>
            </a:lvl1pPr>
            <a:lvl2pPr indent="0" lvl="1" marL="0" marR="0" rtl="0" algn="r">
              <a:spcBef>
                <a:spcPts val="0"/>
              </a:spcBef>
              <a:buNone/>
              <a:defRPr b="0" i="0" sz="1800" u="none" cap="none" strike="noStrike">
                <a:solidFill>
                  <a:schemeClr val="dk1"/>
                </a:solidFill>
                <a:latin typeface="Arial"/>
                <a:ea typeface="Arial"/>
                <a:cs typeface="Arial"/>
                <a:sym typeface="Arial"/>
              </a:defRPr>
            </a:lvl2pPr>
            <a:lvl3pPr indent="0" lvl="2" marL="0" marR="0" rtl="0" algn="r">
              <a:spcBef>
                <a:spcPts val="0"/>
              </a:spcBef>
              <a:buNone/>
              <a:defRPr b="0" i="0" sz="1800" u="none" cap="none" strike="noStrike">
                <a:solidFill>
                  <a:schemeClr val="dk1"/>
                </a:solidFill>
                <a:latin typeface="Arial"/>
                <a:ea typeface="Arial"/>
                <a:cs typeface="Arial"/>
                <a:sym typeface="Arial"/>
              </a:defRPr>
            </a:lvl3pPr>
            <a:lvl4pPr indent="0" lvl="3" marL="0" marR="0" rtl="0" algn="r">
              <a:spcBef>
                <a:spcPts val="0"/>
              </a:spcBef>
              <a:buNone/>
              <a:defRPr b="0" i="0" sz="1800" u="none" cap="none" strike="noStrike">
                <a:solidFill>
                  <a:schemeClr val="dk1"/>
                </a:solidFill>
                <a:latin typeface="Arial"/>
                <a:ea typeface="Arial"/>
                <a:cs typeface="Arial"/>
                <a:sym typeface="Arial"/>
              </a:defRPr>
            </a:lvl4pPr>
            <a:lvl5pPr indent="0" lvl="4" marL="0" marR="0" rtl="0" algn="r">
              <a:spcBef>
                <a:spcPts val="0"/>
              </a:spcBef>
              <a:buNone/>
              <a:defRPr b="0" i="0" sz="1800" u="none" cap="none" strike="noStrike">
                <a:solidFill>
                  <a:schemeClr val="dk1"/>
                </a:solidFill>
                <a:latin typeface="Arial"/>
                <a:ea typeface="Arial"/>
                <a:cs typeface="Arial"/>
                <a:sym typeface="Arial"/>
              </a:defRPr>
            </a:lvl5pPr>
            <a:lvl6pPr indent="0" lvl="5" marL="0" marR="0" rtl="0" algn="r">
              <a:spcBef>
                <a:spcPts val="0"/>
              </a:spcBef>
              <a:buNone/>
              <a:defRPr b="0" i="0" sz="1800" u="none" cap="none" strike="noStrike">
                <a:solidFill>
                  <a:schemeClr val="dk1"/>
                </a:solidFill>
                <a:latin typeface="Arial"/>
                <a:ea typeface="Arial"/>
                <a:cs typeface="Arial"/>
                <a:sym typeface="Arial"/>
              </a:defRPr>
            </a:lvl6pPr>
            <a:lvl7pPr indent="0" lvl="6" marL="0" marR="0" rtl="0" algn="r">
              <a:spcBef>
                <a:spcPts val="0"/>
              </a:spcBef>
              <a:buNone/>
              <a:defRPr b="0" i="0" sz="1800" u="none" cap="none" strike="noStrike">
                <a:solidFill>
                  <a:schemeClr val="dk1"/>
                </a:solidFill>
                <a:latin typeface="Arial"/>
                <a:ea typeface="Arial"/>
                <a:cs typeface="Arial"/>
                <a:sym typeface="Arial"/>
              </a:defRPr>
            </a:lvl7pPr>
            <a:lvl8pPr indent="0" lvl="7" marL="0" marR="0" rtl="0" algn="r">
              <a:spcBef>
                <a:spcPts val="0"/>
              </a:spcBef>
              <a:buNone/>
              <a:defRPr b="0" i="0" sz="1800" u="none" cap="none" strike="noStrike">
                <a:solidFill>
                  <a:schemeClr val="dk1"/>
                </a:solidFill>
                <a:latin typeface="Arial"/>
                <a:ea typeface="Arial"/>
                <a:cs typeface="Arial"/>
                <a:sym typeface="Arial"/>
              </a:defRPr>
            </a:lvl8pPr>
            <a:lvl9pPr indent="0" lvl="8" marL="0" marR="0" rtl="0" algn="r">
              <a:spcBef>
                <a:spcPts val="0"/>
              </a:spcBef>
              <a:buNone/>
              <a:defRPr b="0" i="0" sz="1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5" name="Google Shape;105;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1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106" name="Google Shape;106;p13"/>
          <p:cNvGrpSpPr/>
          <p:nvPr/>
        </p:nvGrpSpPr>
        <p:grpSpPr>
          <a:xfrm>
            <a:off x="460341" y="6294907"/>
            <a:ext cx="10857061" cy="571782"/>
            <a:chOff x="48700" y="4703288"/>
            <a:chExt cx="8388365" cy="441770"/>
          </a:xfrm>
        </p:grpSpPr>
        <p:grpSp>
          <p:nvGrpSpPr>
            <p:cNvPr id="107" name="Google Shape;107;p13"/>
            <p:cNvGrpSpPr/>
            <p:nvPr/>
          </p:nvGrpSpPr>
          <p:grpSpPr>
            <a:xfrm>
              <a:off x="48700" y="4703288"/>
              <a:ext cx="2796260" cy="440325"/>
              <a:chOff x="182665" y="6271058"/>
              <a:chExt cx="3727353" cy="587100"/>
            </a:xfrm>
          </p:grpSpPr>
          <p:sp>
            <p:nvSpPr>
              <p:cNvPr id="108" name="Google Shape;108;p13"/>
              <p:cNvSpPr txBox="1"/>
              <p:nvPr/>
            </p:nvSpPr>
            <p:spPr>
              <a:xfrm>
                <a:off x="2134618" y="6342490"/>
                <a:ext cx="1775400" cy="5154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Overview</a:t>
                </a:r>
                <a:endParaRPr/>
              </a:p>
            </p:txBody>
          </p:sp>
          <p:sp>
            <p:nvSpPr>
              <p:cNvPr id="109" name="Google Shape;109;p13"/>
              <p:cNvSpPr txBox="1"/>
              <p:nvPr/>
            </p:nvSpPr>
            <p:spPr>
              <a:xfrm>
                <a:off x="182665" y="6271058"/>
                <a:ext cx="1863600" cy="587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500">
                    <a:solidFill>
                      <a:schemeClr val="lt1"/>
                    </a:solidFill>
                    <a:latin typeface="Arial"/>
                    <a:ea typeface="Arial"/>
                    <a:cs typeface="Arial"/>
                    <a:sym typeface="Arial"/>
                  </a:rPr>
                  <a:t>Theory</a:t>
                </a:r>
                <a:endParaRPr/>
              </a:p>
            </p:txBody>
          </p:sp>
        </p:grpSp>
        <p:sp>
          <p:nvSpPr>
            <p:cNvPr id="110" name="Google Shape;110;p13"/>
            <p:cNvSpPr txBox="1"/>
            <p:nvPr/>
          </p:nvSpPr>
          <p:spPr>
            <a:xfrm>
              <a:off x="2911125" y="4760956"/>
              <a:ext cx="1331700" cy="380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Practical Methods</a:t>
              </a:r>
              <a:endParaRPr/>
            </a:p>
          </p:txBody>
        </p:sp>
        <p:sp>
          <p:nvSpPr>
            <p:cNvPr id="111" name="Google Shape;111;p13"/>
            <p:cNvSpPr txBox="1"/>
            <p:nvPr/>
          </p:nvSpPr>
          <p:spPr>
            <a:xfrm>
              <a:off x="4309205"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Results</a:t>
              </a:r>
              <a:endParaRPr/>
            </a:p>
          </p:txBody>
        </p:sp>
        <p:sp>
          <p:nvSpPr>
            <p:cNvPr id="112" name="Google Shape;112;p13"/>
            <p:cNvSpPr txBox="1"/>
            <p:nvPr/>
          </p:nvSpPr>
          <p:spPr>
            <a:xfrm>
              <a:off x="5707285" y="475685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Applications</a:t>
              </a:r>
              <a:endParaRPr/>
            </a:p>
          </p:txBody>
        </p:sp>
        <p:sp>
          <p:nvSpPr>
            <p:cNvPr id="113" name="Google Shape;113;p13"/>
            <p:cNvSpPr txBox="1"/>
            <p:nvPr/>
          </p:nvSpPr>
          <p:spPr>
            <a:xfrm>
              <a:off x="7105365" y="4756858"/>
              <a:ext cx="1331700" cy="3882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Conclusions</a:t>
              </a:r>
              <a:endParaRPr/>
            </a:p>
          </p:txBody>
        </p:sp>
      </p:grpSp>
      <p:sp>
        <p:nvSpPr>
          <p:cNvPr id="114" name="Google Shape;114;p13"/>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8.png"/><Relationship Id="rId4" Type="http://schemas.openxmlformats.org/officeDocument/2006/relationships/image" Target="../media/image20.png"/><Relationship Id="rId5" Type="http://schemas.openxmlformats.org/officeDocument/2006/relationships/image" Target="../media/image11.png"/><Relationship Id="rId6"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9.png"/><Relationship Id="rId4" Type="http://schemas.openxmlformats.org/officeDocument/2006/relationships/image" Target="../media/image22.png"/><Relationship Id="rId9" Type="http://schemas.openxmlformats.org/officeDocument/2006/relationships/image" Target="../media/image28.png"/><Relationship Id="rId5" Type="http://schemas.openxmlformats.org/officeDocument/2006/relationships/image" Target="../media/image23.png"/><Relationship Id="rId6" Type="http://schemas.openxmlformats.org/officeDocument/2006/relationships/image" Target="../media/image32.png"/><Relationship Id="rId7" Type="http://schemas.openxmlformats.org/officeDocument/2006/relationships/image" Target="../media/image36.png"/><Relationship Id="rId8" Type="http://schemas.openxmlformats.org/officeDocument/2006/relationships/image" Target="../media/image3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9.png"/><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42.png"/><Relationship Id="rId4" Type="http://schemas.openxmlformats.org/officeDocument/2006/relationships/image" Target="../media/image43.png"/><Relationship Id="rId5"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30.png"/><Relationship Id="rId6" Type="http://schemas.openxmlformats.org/officeDocument/2006/relationships/image" Target="../media/image16.png"/><Relationship Id="rId7" Type="http://schemas.openxmlformats.org/officeDocument/2006/relationships/image" Target="../media/image1.png"/><Relationship Id="rId8" Type="http://schemas.openxmlformats.org/officeDocument/2006/relationships/image" Target="../media/image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5.png"/><Relationship Id="rId4" Type="http://schemas.openxmlformats.org/officeDocument/2006/relationships/image" Target="../media/image3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8.png"/><Relationship Id="rId5" Type="http://schemas.openxmlformats.org/officeDocument/2006/relationships/image" Target="../media/image9.png"/><Relationship Id="rId6" Type="http://schemas.openxmlformats.org/officeDocument/2006/relationships/image" Target="../media/image3.png"/><Relationship Id="rId7" Type="http://schemas.openxmlformats.org/officeDocument/2006/relationships/image" Target="../media/image13.png"/><Relationship Id="rId8" Type="http://schemas.openxmlformats.org/officeDocument/2006/relationships/image" Target="../media/image1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9.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7" name="Google Shape;187;p25"/>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venir"/>
              <a:ea typeface="Avenir"/>
              <a:cs typeface="Avenir"/>
              <a:sym typeface="Avenir"/>
            </a:endParaRPr>
          </a:p>
        </p:txBody>
      </p:sp>
      <p:pic>
        <p:nvPicPr>
          <p:cNvPr descr="Digital blue  and red wire concept" id="188" name="Google Shape;188;p25"/>
          <p:cNvPicPr preferRelativeResize="0"/>
          <p:nvPr/>
        </p:nvPicPr>
        <p:blipFill rotWithShape="1">
          <a:blip r:embed="rId3">
            <a:alphaModFix/>
          </a:blip>
          <a:srcRect b="0" l="0" r="0" t="0"/>
          <a:stretch/>
        </p:blipFill>
        <p:spPr>
          <a:xfrm>
            <a:off x="2721" y="3933"/>
            <a:ext cx="12186553" cy="6850134"/>
          </a:xfrm>
          <a:prstGeom prst="rect">
            <a:avLst/>
          </a:prstGeom>
          <a:noFill/>
          <a:ln>
            <a:noFill/>
          </a:ln>
        </p:spPr>
      </p:pic>
      <p:sp>
        <p:nvSpPr>
          <p:cNvPr id="189" name="Google Shape;189;p25"/>
          <p:cNvSpPr/>
          <p:nvPr/>
        </p:nvSpPr>
        <p:spPr>
          <a:xfrm>
            <a:off x="1528750" y="860725"/>
            <a:ext cx="9144000" cy="3394500"/>
          </a:xfrm>
          <a:prstGeom prst="rect">
            <a:avLst/>
          </a:prstGeom>
          <a:solidFill>
            <a:schemeClr val="lt1">
              <a:alpha val="94900"/>
            </a:schemeClr>
          </a:solidFill>
          <a:ln cap="flat" cmpd="sng" w="12700">
            <a:solidFill>
              <a:srgbClr val="E1EFEF"/>
            </a:solidFill>
            <a:prstDash val="solid"/>
            <a:miter lim="800000"/>
            <a:headEnd len="sm" w="sm" type="none"/>
            <a:tailEnd len="sm" w="sm" type="none"/>
          </a:ln>
          <a:effectLst>
            <a:outerShdw blurRad="50800" rotWithShape="0" algn="tl" dir="2700000" dist="38100">
              <a:srgbClr val="CBD2C7">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 name="Google Shape;190;p25"/>
          <p:cNvSpPr txBox="1"/>
          <p:nvPr>
            <p:ph type="ctrTitle"/>
          </p:nvPr>
        </p:nvSpPr>
        <p:spPr>
          <a:xfrm>
            <a:off x="1418475" y="860725"/>
            <a:ext cx="9491700" cy="305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Arial"/>
              <a:buNone/>
            </a:pPr>
            <a:r>
              <a:rPr lang="en-US" sz="4000">
                <a:latin typeface="Helvetica Neue"/>
                <a:ea typeface="Helvetica Neue"/>
                <a:cs typeface="Helvetica Neue"/>
                <a:sym typeface="Helvetica Neue"/>
              </a:rPr>
              <a:t>3D Printing of Magnetic </a:t>
            </a:r>
            <a:endParaRPr sz="4000">
              <a:latin typeface="Helvetica Neue"/>
              <a:ea typeface="Helvetica Neue"/>
              <a:cs typeface="Helvetica Neue"/>
              <a:sym typeface="Helvetica Neue"/>
            </a:endParaRPr>
          </a:p>
          <a:p>
            <a:pPr indent="0" lvl="0" marL="0" rtl="0" algn="ctr">
              <a:lnSpc>
                <a:spcPct val="100000"/>
              </a:lnSpc>
              <a:spcBef>
                <a:spcPts val="0"/>
              </a:spcBef>
              <a:spcAft>
                <a:spcPts val="0"/>
              </a:spcAft>
              <a:buClr>
                <a:schemeClr val="dk1"/>
              </a:buClr>
              <a:buSzPts val="4800"/>
              <a:buFont typeface="Arial"/>
              <a:buNone/>
            </a:pPr>
            <a:r>
              <a:rPr lang="en-US" sz="4000">
                <a:latin typeface="Helvetica Neue"/>
                <a:ea typeface="Helvetica Neue"/>
                <a:cs typeface="Helvetica Neue"/>
                <a:sym typeface="Helvetica Neue"/>
              </a:rPr>
              <a:t>Multi-Material Hydrogels</a:t>
            </a:r>
            <a:endParaRPr sz="4000">
              <a:latin typeface="Helvetica Neue"/>
              <a:ea typeface="Helvetica Neue"/>
              <a:cs typeface="Helvetica Neue"/>
              <a:sym typeface="Helvetica Neue"/>
            </a:endParaRPr>
          </a:p>
          <a:p>
            <a:pPr indent="0" lvl="0" marL="0" rtl="0" algn="ctr">
              <a:lnSpc>
                <a:spcPct val="100000"/>
              </a:lnSpc>
              <a:spcBef>
                <a:spcPts val="1000"/>
              </a:spcBef>
              <a:spcAft>
                <a:spcPts val="0"/>
              </a:spcAft>
              <a:buClr>
                <a:schemeClr val="dk1"/>
              </a:buClr>
              <a:buSzPts val="4800"/>
              <a:buFont typeface="Arial"/>
              <a:buNone/>
            </a:pPr>
            <a:br>
              <a:rPr b="0" lang="en-US" sz="2200">
                <a:latin typeface="Helvetica Neue"/>
                <a:ea typeface="Helvetica Neue"/>
                <a:cs typeface="Helvetica Neue"/>
                <a:sym typeface="Helvetica Neue"/>
              </a:rPr>
            </a:br>
            <a:r>
              <a:rPr b="0" lang="en-US" sz="2200">
                <a:solidFill>
                  <a:schemeClr val="accent1"/>
                </a:solidFill>
                <a:latin typeface="Helvetica Neue"/>
                <a:ea typeface="Helvetica Neue"/>
                <a:cs typeface="Helvetica Neue"/>
                <a:sym typeface="Helvetica Neue"/>
              </a:rPr>
              <a:t>IIB P</a:t>
            </a:r>
            <a:r>
              <a:rPr b="0" lang="en-US" sz="2200">
                <a:solidFill>
                  <a:schemeClr val="accent1"/>
                </a:solidFill>
                <a:latin typeface="Helvetica Neue"/>
                <a:ea typeface="Helvetica Neue"/>
                <a:cs typeface="Helvetica Neue"/>
                <a:sym typeface="Helvetica Neue"/>
              </a:rPr>
              <a:t>roject Midterm Presentation ~ Nanoscience Centre, Cambridge</a:t>
            </a:r>
            <a:endParaRPr b="0" sz="2200">
              <a:solidFill>
                <a:schemeClr val="accent1"/>
              </a:solidFill>
              <a:latin typeface="Helvetica Neue"/>
              <a:ea typeface="Helvetica Neue"/>
              <a:cs typeface="Helvetica Neue"/>
              <a:sym typeface="Helvetica Neue"/>
            </a:endParaRPr>
          </a:p>
          <a:p>
            <a:pPr indent="0" lvl="0" marL="0" rtl="0" algn="ctr">
              <a:lnSpc>
                <a:spcPct val="150000"/>
              </a:lnSpc>
              <a:spcBef>
                <a:spcPts val="1000"/>
              </a:spcBef>
              <a:spcAft>
                <a:spcPts val="0"/>
              </a:spcAft>
              <a:buClr>
                <a:schemeClr val="dk1"/>
              </a:buClr>
              <a:buSzPts val="4800"/>
              <a:buFont typeface="Arial"/>
              <a:buNone/>
            </a:pPr>
            <a:r>
              <a:rPr b="0" lang="en-US" sz="2200">
                <a:latin typeface="Helvetica Neue"/>
                <a:ea typeface="Helvetica Neue"/>
                <a:cs typeface="Helvetica Neue"/>
                <a:sym typeface="Helvetica Neue"/>
              </a:rPr>
              <a:t>Supervised by Yaqi Sheng and Shery Huang</a:t>
            </a:r>
            <a:endParaRPr b="0" sz="2200">
              <a:latin typeface="Helvetica Neue"/>
              <a:ea typeface="Helvetica Neue"/>
              <a:cs typeface="Helvetica Neue"/>
              <a:sym typeface="Helvetica Neue"/>
            </a:endParaRPr>
          </a:p>
        </p:txBody>
      </p:sp>
      <p:sp>
        <p:nvSpPr>
          <p:cNvPr id="191" name="Google Shape;191;p25"/>
          <p:cNvSpPr/>
          <p:nvPr/>
        </p:nvSpPr>
        <p:spPr>
          <a:xfrm>
            <a:off x="2487872" y="3912322"/>
            <a:ext cx="7225800" cy="6858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venir"/>
              <a:ea typeface="Avenir"/>
              <a:cs typeface="Avenir"/>
              <a:sym typeface="Avenir"/>
            </a:endParaRPr>
          </a:p>
        </p:txBody>
      </p:sp>
      <p:sp>
        <p:nvSpPr>
          <p:cNvPr id="192" name="Google Shape;192;p25"/>
          <p:cNvSpPr txBox="1"/>
          <p:nvPr>
            <p:ph idx="1" type="subTitle"/>
          </p:nvPr>
        </p:nvSpPr>
        <p:spPr>
          <a:xfrm>
            <a:off x="2566988" y="3962400"/>
            <a:ext cx="7058100" cy="581100"/>
          </a:xfrm>
          <a:prstGeom prst="rect">
            <a:avLst/>
          </a:prstGeom>
          <a:noFill/>
          <a:ln>
            <a:noFill/>
          </a:ln>
        </p:spPr>
        <p:txBody>
          <a:bodyPr anchorCtr="0" anchor="ctr" bIns="45700" lIns="91425" spcFirstLastPara="1" rIns="91425" wrap="square" tIns="45700">
            <a:normAutofit/>
          </a:bodyPr>
          <a:lstStyle/>
          <a:p>
            <a:pPr indent="0" lvl="0" marL="0" rtl="0" algn="ctr">
              <a:lnSpc>
                <a:spcPct val="110000"/>
              </a:lnSpc>
              <a:spcBef>
                <a:spcPts val="0"/>
              </a:spcBef>
              <a:spcAft>
                <a:spcPts val="0"/>
              </a:spcAft>
              <a:buClr>
                <a:srgbClr val="FFFFFF"/>
              </a:buClr>
              <a:buSzPts val="2300"/>
              <a:buNone/>
            </a:pPr>
            <a:r>
              <a:rPr lang="en-US" sz="2300">
                <a:solidFill>
                  <a:srgbClr val="FFFFFF"/>
                </a:solidFill>
                <a:latin typeface="Helvetica Neue"/>
                <a:ea typeface="Helvetica Neue"/>
                <a:cs typeface="Helvetica Neue"/>
                <a:sym typeface="Helvetica Neue"/>
              </a:rPr>
              <a:t>By </a:t>
            </a:r>
            <a:r>
              <a:rPr b="1" lang="en-US" sz="2300">
                <a:solidFill>
                  <a:srgbClr val="FFFFFF"/>
                </a:solidFill>
                <a:latin typeface="Helvetica Neue"/>
                <a:ea typeface="Helvetica Neue"/>
                <a:cs typeface="Helvetica Neue"/>
                <a:sym typeface="Helvetica Neue"/>
              </a:rPr>
              <a:t>Lorcan Nicholls ~ </a:t>
            </a:r>
            <a:r>
              <a:rPr lang="en-US" sz="2300">
                <a:solidFill>
                  <a:srgbClr val="FFFFFF"/>
                </a:solidFill>
                <a:latin typeface="Helvetica Neue"/>
                <a:ea typeface="Helvetica Neue"/>
                <a:cs typeface="Helvetica Neue"/>
                <a:sym typeface="Helvetica Neue"/>
              </a:rPr>
              <a:t>ln356@cam.ac.uk</a:t>
            </a:r>
            <a:endParaRPr>
              <a:latin typeface="Helvetica Neue"/>
              <a:ea typeface="Helvetica Neue"/>
              <a:cs typeface="Helvetica Neue"/>
              <a:sym typeface="Helvetica Neue"/>
            </a:endParaRPr>
          </a:p>
        </p:txBody>
      </p:sp>
      <p:sp>
        <p:nvSpPr>
          <p:cNvPr id="193" name="Google Shape;193;p25"/>
          <p:cNvSpPr txBox="1"/>
          <p:nvPr>
            <p:ph idx="12" type="sldNum"/>
          </p:nvPr>
        </p:nvSpPr>
        <p:spPr>
          <a:xfrm>
            <a:off x="8869680"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4" name="Google Shape;194;p25"/>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lt1"/>
                </a:solidFill>
                <a:latin typeface="Arial"/>
                <a:ea typeface="Arial"/>
                <a:cs typeface="Arial"/>
                <a:sym typeface="Arial"/>
              </a:rPr>
              <a:t>‹#›</a:t>
            </a:fld>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1" name="Shape 371"/>
        <p:cNvGrpSpPr/>
        <p:nvPr/>
      </p:nvGrpSpPr>
      <p:grpSpPr>
        <a:xfrm>
          <a:off x="0" y="0"/>
          <a:ext cx="0" cy="0"/>
          <a:chOff x="0" y="0"/>
          <a:chExt cx="0" cy="0"/>
        </a:xfrm>
      </p:grpSpPr>
      <p:sp>
        <p:nvSpPr>
          <p:cNvPr id="372" name="Google Shape;372;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3" name="Google Shape;373;p34"/>
          <p:cNvSpPr txBox="1"/>
          <p:nvPr>
            <p:ph type="title"/>
          </p:nvPr>
        </p:nvSpPr>
        <p:spPr>
          <a:xfrm>
            <a:off x="841248" y="503132"/>
            <a:ext cx="10509600" cy="1974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Theory</a:t>
            </a:r>
            <a:endParaRPr>
              <a:latin typeface="Helvetica Neue"/>
              <a:ea typeface="Helvetica Neue"/>
              <a:cs typeface="Helvetica Neue"/>
              <a:sym typeface="Helvetica Neue"/>
            </a:endParaRPr>
          </a:p>
        </p:txBody>
      </p:sp>
      <p:sp>
        <p:nvSpPr>
          <p:cNvPr id="374" name="Google Shape;374;p34"/>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5" name="Google Shape;375;p34"/>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6" name="Google Shape;376;p34"/>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377" name="Google Shape;377;p34"/>
          <p:cNvSpPr txBox="1"/>
          <p:nvPr/>
        </p:nvSpPr>
        <p:spPr>
          <a:xfrm>
            <a:off x="841250" y="3328425"/>
            <a:ext cx="10506600" cy="2724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Simulate the Fibres</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Select the Best Materials</a:t>
            </a:r>
            <a:endParaRPr sz="32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sz="2400">
              <a:solidFill>
                <a:schemeClr val="dk1"/>
              </a:solidFill>
            </a:endParaRPr>
          </a:p>
        </p:txBody>
      </p:sp>
      <p:sp>
        <p:nvSpPr>
          <p:cNvPr id="378" name="Google Shape;378;p34"/>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79" name="Google Shape;379;p34"/>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0" name="Google Shape;380;p34"/>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t>‹#›</a:t>
            </a:fld>
            <a:endParaRPr/>
          </a:p>
        </p:txBody>
      </p:sp>
      <p:grpSp>
        <p:nvGrpSpPr>
          <p:cNvPr id="381" name="Google Shape;381;p34"/>
          <p:cNvGrpSpPr/>
          <p:nvPr/>
        </p:nvGrpSpPr>
        <p:grpSpPr>
          <a:xfrm>
            <a:off x="285232" y="6282093"/>
            <a:ext cx="10981597" cy="582018"/>
            <a:chOff x="172590" y="4703277"/>
            <a:chExt cx="8386099" cy="444458"/>
          </a:xfrm>
        </p:grpSpPr>
        <p:sp>
          <p:nvSpPr>
            <p:cNvPr id="382" name="Google Shape;382;p34"/>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83" name="Google Shape;383;p34"/>
            <p:cNvSpPr txBox="1"/>
            <p:nvPr/>
          </p:nvSpPr>
          <p:spPr>
            <a:xfrm>
              <a:off x="2967616"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384" name="Google Shape;384;p34"/>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385" name="Google Shape;385;p34"/>
            <p:cNvSpPr txBox="1"/>
            <p:nvPr/>
          </p:nvSpPr>
          <p:spPr>
            <a:xfrm>
              <a:off x="4430829" y="4761812"/>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386" name="Google Shape;386;p34"/>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387" name="Google Shape;387;p34"/>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2" name="Shape 392"/>
        <p:cNvGrpSpPr/>
        <p:nvPr/>
      </p:nvGrpSpPr>
      <p:grpSpPr>
        <a:xfrm>
          <a:off x="0" y="0"/>
          <a:ext cx="0" cy="0"/>
          <a:chOff x="0" y="0"/>
          <a:chExt cx="0" cy="0"/>
        </a:xfrm>
      </p:grpSpPr>
      <p:sp>
        <p:nvSpPr>
          <p:cNvPr id="393" name="Google Shape;393;p35"/>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t>‹#›</a:t>
            </a:fld>
            <a:endParaRPr/>
          </a:p>
        </p:txBody>
      </p:sp>
      <p:grpSp>
        <p:nvGrpSpPr>
          <p:cNvPr id="394" name="Google Shape;394;p35"/>
          <p:cNvGrpSpPr/>
          <p:nvPr/>
        </p:nvGrpSpPr>
        <p:grpSpPr>
          <a:xfrm>
            <a:off x="285232" y="6282093"/>
            <a:ext cx="10981597" cy="582018"/>
            <a:chOff x="172590" y="4703277"/>
            <a:chExt cx="8386099" cy="444458"/>
          </a:xfrm>
        </p:grpSpPr>
        <p:sp>
          <p:nvSpPr>
            <p:cNvPr id="395" name="Google Shape;395;p35"/>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96" name="Google Shape;396;p35"/>
            <p:cNvSpPr txBox="1"/>
            <p:nvPr/>
          </p:nvSpPr>
          <p:spPr>
            <a:xfrm>
              <a:off x="2967616"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397" name="Google Shape;397;p35"/>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398" name="Google Shape;398;p35"/>
            <p:cNvSpPr txBox="1"/>
            <p:nvPr/>
          </p:nvSpPr>
          <p:spPr>
            <a:xfrm>
              <a:off x="4430829" y="4761812"/>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399" name="Google Shape;399;p35"/>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400" name="Google Shape;400;p35"/>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401" name="Google Shape;401;p35"/>
          <p:cNvSpPr txBox="1"/>
          <p:nvPr/>
        </p:nvSpPr>
        <p:spPr>
          <a:xfrm>
            <a:off x="11386949" y="6397450"/>
            <a:ext cx="6117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402" name="Google Shape;402;p35"/>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Structural Modelling and Analysis</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Setting Up the Model of a Fibre</a:t>
            </a:r>
            <a:endParaRPr b="0" sz="2600">
              <a:solidFill>
                <a:schemeClr val="accent1"/>
              </a:solidFill>
              <a:latin typeface="Helvetica Neue"/>
              <a:ea typeface="Helvetica Neue"/>
              <a:cs typeface="Helvetica Neue"/>
              <a:sym typeface="Helvetica Neue"/>
            </a:endParaRPr>
          </a:p>
        </p:txBody>
      </p:sp>
      <p:pic>
        <p:nvPicPr>
          <p:cNvPr id="403" name="Google Shape;403;p35"/>
          <p:cNvPicPr preferRelativeResize="0"/>
          <p:nvPr/>
        </p:nvPicPr>
        <p:blipFill>
          <a:blip r:embed="rId3">
            <a:alphaModFix/>
          </a:blip>
          <a:stretch>
            <a:fillRect/>
          </a:stretch>
        </p:blipFill>
        <p:spPr>
          <a:xfrm>
            <a:off x="512104" y="2250754"/>
            <a:ext cx="6897451" cy="3796426"/>
          </a:xfrm>
          <a:prstGeom prst="rect">
            <a:avLst/>
          </a:prstGeom>
          <a:noFill/>
          <a:ln>
            <a:noFill/>
          </a:ln>
        </p:spPr>
      </p:pic>
      <p:pic>
        <p:nvPicPr>
          <p:cNvPr id="404" name="Google Shape;404;p35"/>
          <p:cNvPicPr preferRelativeResize="0"/>
          <p:nvPr/>
        </p:nvPicPr>
        <p:blipFill>
          <a:blip r:embed="rId4">
            <a:alphaModFix/>
          </a:blip>
          <a:stretch>
            <a:fillRect/>
          </a:stretch>
        </p:blipFill>
        <p:spPr>
          <a:xfrm>
            <a:off x="6115472" y="5125172"/>
            <a:ext cx="1920600" cy="1070825"/>
          </a:xfrm>
          <a:prstGeom prst="rect">
            <a:avLst/>
          </a:prstGeom>
          <a:noFill/>
          <a:ln>
            <a:noFill/>
          </a:ln>
        </p:spPr>
      </p:pic>
      <p:pic>
        <p:nvPicPr>
          <p:cNvPr id="405" name="Google Shape;405;p35"/>
          <p:cNvPicPr preferRelativeResize="0"/>
          <p:nvPr/>
        </p:nvPicPr>
        <p:blipFill>
          <a:blip r:embed="rId5">
            <a:alphaModFix/>
          </a:blip>
          <a:stretch>
            <a:fillRect/>
          </a:stretch>
        </p:blipFill>
        <p:spPr>
          <a:xfrm>
            <a:off x="8540500" y="5125163"/>
            <a:ext cx="2501044" cy="1070825"/>
          </a:xfrm>
          <a:prstGeom prst="rect">
            <a:avLst/>
          </a:prstGeom>
          <a:noFill/>
          <a:ln>
            <a:noFill/>
          </a:ln>
        </p:spPr>
      </p:pic>
      <p:pic>
        <p:nvPicPr>
          <p:cNvPr id="406" name="Google Shape;406;p35"/>
          <p:cNvPicPr preferRelativeResize="0"/>
          <p:nvPr/>
        </p:nvPicPr>
        <p:blipFill>
          <a:blip r:embed="rId6">
            <a:alphaModFix/>
          </a:blip>
          <a:stretch>
            <a:fillRect/>
          </a:stretch>
        </p:blipFill>
        <p:spPr>
          <a:xfrm>
            <a:off x="7770700" y="1467975"/>
            <a:ext cx="4040651" cy="3571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1" name="Shape 411"/>
        <p:cNvGrpSpPr/>
        <p:nvPr/>
      </p:nvGrpSpPr>
      <p:grpSpPr>
        <a:xfrm>
          <a:off x="0" y="0"/>
          <a:ext cx="0" cy="0"/>
          <a:chOff x="0" y="0"/>
          <a:chExt cx="0" cy="0"/>
        </a:xfrm>
      </p:grpSpPr>
      <p:sp>
        <p:nvSpPr>
          <p:cNvPr id="412" name="Google Shape;412;p36"/>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t>‹#›</a:t>
            </a:fld>
            <a:endParaRPr/>
          </a:p>
        </p:txBody>
      </p:sp>
      <p:grpSp>
        <p:nvGrpSpPr>
          <p:cNvPr id="413" name="Google Shape;413;p36"/>
          <p:cNvGrpSpPr/>
          <p:nvPr/>
        </p:nvGrpSpPr>
        <p:grpSpPr>
          <a:xfrm>
            <a:off x="285232" y="6282093"/>
            <a:ext cx="10981597" cy="582018"/>
            <a:chOff x="172590" y="4703277"/>
            <a:chExt cx="8386099" cy="444458"/>
          </a:xfrm>
        </p:grpSpPr>
        <p:sp>
          <p:nvSpPr>
            <p:cNvPr id="414" name="Google Shape;414;p36"/>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15" name="Google Shape;415;p36"/>
            <p:cNvSpPr txBox="1"/>
            <p:nvPr/>
          </p:nvSpPr>
          <p:spPr>
            <a:xfrm>
              <a:off x="2967616"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416" name="Google Shape;416;p36"/>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417" name="Google Shape;417;p36"/>
            <p:cNvSpPr txBox="1"/>
            <p:nvPr/>
          </p:nvSpPr>
          <p:spPr>
            <a:xfrm>
              <a:off x="4430829" y="4761812"/>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418" name="Google Shape;418;p36"/>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419" name="Google Shape;419;p36"/>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420" name="Google Shape;420;p36"/>
          <p:cNvSpPr txBox="1"/>
          <p:nvPr/>
        </p:nvSpPr>
        <p:spPr>
          <a:xfrm>
            <a:off x="11386949" y="6397450"/>
            <a:ext cx="6117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421" name="Google Shape;421;p3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Material Selection</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Trade-Offs Between Stiffness and Magnetisation</a:t>
            </a:r>
            <a:endParaRPr b="0" sz="2600">
              <a:solidFill>
                <a:schemeClr val="accent1"/>
              </a:solidFill>
              <a:latin typeface="Helvetica Neue"/>
              <a:ea typeface="Helvetica Neue"/>
              <a:cs typeface="Helvetica Neue"/>
              <a:sym typeface="Helvetica Neue"/>
            </a:endParaRPr>
          </a:p>
        </p:txBody>
      </p:sp>
      <p:sp>
        <p:nvSpPr>
          <p:cNvPr id="422" name="Google Shape;422;p36"/>
          <p:cNvSpPr txBox="1"/>
          <p:nvPr/>
        </p:nvSpPr>
        <p:spPr>
          <a:xfrm>
            <a:off x="5297725" y="2300525"/>
            <a:ext cx="6915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This is a </a:t>
            </a:r>
            <a:r>
              <a:rPr b="1" lang="en-US" sz="2400">
                <a:solidFill>
                  <a:schemeClr val="dk1"/>
                </a:solidFill>
                <a:latin typeface="Helvetica Neue"/>
                <a:ea typeface="Helvetica Neue"/>
                <a:cs typeface="Helvetica Neue"/>
                <a:sym typeface="Helvetica Neue"/>
              </a:rPr>
              <a:t>stiffness-limited design</a:t>
            </a:r>
            <a:r>
              <a:rPr lang="en-US" sz="2400">
                <a:solidFill>
                  <a:schemeClr val="dk1"/>
                </a:solidFill>
                <a:latin typeface="Helvetica Neue"/>
                <a:ea typeface="Helvetica Neue"/>
                <a:cs typeface="Helvetica Neue"/>
                <a:sym typeface="Helvetica Neue"/>
              </a:rPr>
              <a:t> material selection problem.</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Performance Index: maximise</a:t>
            </a:r>
            <a:endParaRPr sz="2400">
              <a:solidFill>
                <a:schemeClr val="dk1"/>
              </a:solidFill>
              <a:latin typeface="Helvetica Neue"/>
              <a:ea typeface="Helvetica Neue"/>
              <a:cs typeface="Helvetica Neue"/>
              <a:sym typeface="Helvetica Neue"/>
            </a:endParaRPr>
          </a:p>
        </p:txBody>
      </p:sp>
      <p:sp>
        <p:nvSpPr>
          <p:cNvPr id="423" name="Google Shape;423;p36"/>
          <p:cNvSpPr txBox="1"/>
          <p:nvPr/>
        </p:nvSpPr>
        <p:spPr>
          <a:xfrm>
            <a:off x="5145325" y="4522275"/>
            <a:ext cx="6048300" cy="1403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US" sz="2400">
                <a:solidFill>
                  <a:schemeClr val="dk1"/>
                </a:solidFill>
                <a:latin typeface="Times New Roman"/>
                <a:ea typeface="Times New Roman"/>
                <a:cs typeface="Times New Roman"/>
                <a:sym typeface="Times New Roman"/>
              </a:rPr>
              <a:t>σ</a:t>
            </a:r>
            <a:r>
              <a:rPr baseline="-25000" i="1" lang="en-US" sz="2400">
                <a:solidFill>
                  <a:schemeClr val="dk1"/>
                </a:solidFill>
                <a:latin typeface="Times New Roman"/>
                <a:ea typeface="Times New Roman"/>
                <a:cs typeface="Times New Roman"/>
                <a:sym typeface="Times New Roman"/>
              </a:rPr>
              <a:t>y</a:t>
            </a:r>
            <a:r>
              <a:rPr lang="en-US" sz="2400">
                <a:solidFill>
                  <a:schemeClr val="dk1"/>
                </a:solidFill>
                <a:latin typeface="Times New Roman"/>
                <a:ea typeface="Times New Roman"/>
                <a:cs typeface="Times New Roman"/>
                <a:sym typeface="Times New Roman"/>
              </a:rPr>
              <a:t> </a:t>
            </a:r>
            <a:r>
              <a:rPr lang="en-US" sz="2400">
                <a:solidFill>
                  <a:schemeClr val="dk1"/>
                </a:solidFill>
                <a:latin typeface="Helvetica Neue"/>
                <a:ea typeface="Helvetica Neue"/>
                <a:cs typeface="Helvetica Neue"/>
                <a:sym typeface="Helvetica Neue"/>
              </a:rPr>
              <a:t>[Pa]: fibre yield stress</a:t>
            </a:r>
            <a:endParaRPr sz="24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i="1" lang="en-US" sz="2400">
                <a:solidFill>
                  <a:schemeClr val="dk1"/>
                </a:solidFill>
                <a:latin typeface="Times New Roman"/>
                <a:ea typeface="Times New Roman"/>
                <a:cs typeface="Times New Roman"/>
                <a:sym typeface="Times New Roman"/>
              </a:rPr>
              <a:t>E </a:t>
            </a:r>
            <a:r>
              <a:rPr lang="en-US" sz="2400">
                <a:solidFill>
                  <a:schemeClr val="dk1"/>
                </a:solidFill>
                <a:latin typeface="Helvetica Neue"/>
                <a:ea typeface="Helvetica Neue"/>
                <a:cs typeface="Helvetica Neue"/>
                <a:sym typeface="Helvetica Neue"/>
              </a:rPr>
              <a:t>[Pa]: fibre Young’s modulus</a:t>
            </a:r>
            <a:endParaRPr sz="24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i="1" lang="en-US" sz="2400">
                <a:solidFill>
                  <a:schemeClr val="dk1"/>
                </a:solidFill>
                <a:latin typeface="Times New Roman"/>
                <a:ea typeface="Times New Roman"/>
                <a:cs typeface="Times New Roman"/>
                <a:sym typeface="Times New Roman"/>
              </a:rPr>
              <a:t>ω</a:t>
            </a:r>
            <a:r>
              <a:rPr lang="en-US" sz="2400">
                <a:solidFill>
                  <a:schemeClr val="dk1"/>
                </a:solidFill>
                <a:latin typeface="Times New Roman"/>
                <a:ea typeface="Times New Roman"/>
                <a:cs typeface="Times New Roman"/>
                <a:sym typeface="Times New Roman"/>
              </a:rPr>
              <a:t> </a:t>
            </a:r>
            <a:r>
              <a:rPr lang="en-US" sz="2400">
                <a:solidFill>
                  <a:schemeClr val="dk1"/>
                </a:solidFill>
                <a:latin typeface="Helvetica Neue"/>
                <a:ea typeface="Helvetica Neue"/>
                <a:cs typeface="Helvetica Neue"/>
                <a:sym typeface="Helvetica Neue"/>
              </a:rPr>
              <a:t>[N m</a:t>
            </a:r>
            <a:r>
              <a:rPr baseline="30000" lang="en-US" sz="2400">
                <a:solidFill>
                  <a:schemeClr val="dk1"/>
                </a:solidFill>
                <a:latin typeface="Helvetica Neue"/>
                <a:ea typeface="Helvetica Neue"/>
                <a:cs typeface="Helvetica Neue"/>
                <a:sym typeface="Helvetica Neue"/>
              </a:rPr>
              <a:t>-1</a:t>
            </a:r>
            <a:r>
              <a:rPr lang="en-US" sz="2400">
                <a:solidFill>
                  <a:schemeClr val="dk1"/>
                </a:solidFill>
                <a:latin typeface="Helvetica Neue"/>
                <a:ea typeface="Helvetica Neue"/>
                <a:cs typeface="Helvetica Neue"/>
                <a:sym typeface="Helvetica Neue"/>
              </a:rPr>
              <a:t>]: magnetic force per unit length</a:t>
            </a:r>
            <a:endParaRPr sz="2400">
              <a:solidFill>
                <a:schemeClr val="dk1"/>
              </a:solidFill>
              <a:latin typeface="Helvetica Neue"/>
              <a:ea typeface="Helvetica Neue"/>
              <a:cs typeface="Helvetica Neue"/>
              <a:sym typeface="Helvetica Neue"/>
            </a:endParaRPr>
          </a:p>
        </p:txBody>
      </p:sp>
      <p:pic>
        <p:nvPicPr>
          <p:cNvPr id="424" name="Google Shape;424;p36"/>
          <p:cNvPicPr preferRelativeResize="0"/>
          <p:nvPr/>
        </p:nvPicPr>
        <p:blipFill>
          <a:blip r:embed="rId3">
            <a:alphaModFix/>
          </a:blip>
          <a:stretch>
            <a:fillRect/>
          </a:stretch>
        </p:blipFill>
        <p:spPr>
          <a:xfrm>
            <a:off x="9778596" y="3091975"/>
            <a:ext cx="746950" cy="999950"/>
          </a:xfrm>
          <a:prstGeom prst="rect">
            <a:avLst/>
          </a:prstGeom>
          <a:noFill/>
          <a:ln>
            <a:noFill/>
          </a:ln>
        </p:spPr>
      </p:pic>
      <p:pic>
        <p:nvPicPr>
          <p:cNvPr id="425" name="Google Shape;425;p36"/>
          <p:cNvPicPr preferRelativeResize="0"/>
          <p:nvPr/>
        </p:nvPicPr>
        <p:blipFill>
          <a:blip r:embed="rId4">
            <a:alphaModFix/>
          </a:blip>
          <a:stretch>
            <a:fillRect/>
          </a:stretch>
        </p:blipFill>
        <p:spPr>
          <a:xfrm>
            <a:off x="377375" y="2104575"/>
            <a:ext cx="4458424" cy="40104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0" name="Shape 430"/>
        <p:cNvGrpSpPr/>
        <p:nvPr/>
      </p:nvGrpSpPr>
      <p:grpSpPr>
        <a:xfrm>
          <a:off x="0" y="0"/>
          <a:ext cx="0" cy="0"/>
          <a:chOff x="0" y="0"/>
          <a:chExt cx="0" cy="0"/>
        </a:xfrm>
      </p:grpSpPr>
      <p:sp>
        <p:nvSpPr>
          <p:cNvPr id="431" name="Google Shape;431;p37"/>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t>‹#›</a:t>
            </a:fld>
            <a:endParaRPr/>
          </a:p>
        </p:txBody>
      </p:sp>
      <p:grpSp>
        <p:nvGrpSpPr>
          <p:cNvPr id="432" name="Google Shape;432;p37"/>
          <p:cNvGrpSpPr/>
          <p:nvPr/>
        </p:nvGrpSpPr>
        <p:grpSpPr>
          <a:xfrm>
            <a:off x="285232" y="6282093"/>
            <a:ext cx="10981597" cy="582018"/>
            <a:chOff x="172590" y="4703277"/>
            <a:chExt cx="8386099" cy="444458"/>
          </a:xfrm>
        </p:grpSpPr>
        <p:sp>
          <p:nvSpPr>
            <p:cNvPr id="433" name="Google Shape;433;p37"/>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34" name="Google Shape;434;p37"/>
            <p:cNvSpPr txBox="1"/>
            <p:nvPr/>
          </p:nvSpPr>
          <p:spPr>
            <a:xfrm>
              <a:off x="2967616"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435" name="Google Shape;435;p37"/>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436" name="Google Shape;436;p37"/>
            <p:cNvSpPr txBox="1"/>
            <p:nvPr/>
          </p:nvSpPr>
          <p:spPr>
            <a:xfrm>
              <a:off x="4430829" y="4761812"/>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437" name="Google Shape;437;p37"/>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438" name="Google Shape;438;p37"/>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439" name="Google Shape;439;p37"/>
          <p:cNvSpPr txBox="1"/>
          <p:nvPr/>
        </p:nvSpPr>
        <p:spPr>
          <a:xfrm>
            <a:off x="11386949" y="6397450"/>
            <a:ext cx="6117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440" name="Google Shape;440;p37"/>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Computational Modelling</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Useful for Checking Order-of-Magnitudes of Properties</a:t>
            </a:r>
            <a:endParaRPr b="0" sz="2600">
              <a:solidFill>
                <a:schemeClr val="accent1"/>
              </a:solidFill>
              <a:latin typeface="Helvetica Neue"/>
              <a:ea typeface="Helvetica Neue"/>
              <a:cs typeface="Helvetica Neue"/>
              <a:sym typeface="Helvetica Neue"/>
            </a:endParaRPr>
          </a:p>
        </p:txBody>
      </p:sp>
      <p:pic>
        <p:nvPicPr>
          <p:cNvPr id="441" name="Google Shape;441;p37"/>
          <p:cNvPicPr preferRelativeResize="0"/>
          <p:nvPr/>
        </p:nvPicPr>
        <p:blipFill>
          <a:blip r:embed="rId3">
            <a:alphaModFix/>
          </a:blip>
          <a:stretch>
            <a:fillRect/>
          </a:stretch>
        </p:blipFill>
        <p:spPr>
          <a:xfrm>
            <a:off x="546475" y="2282553"/>
            <a:ext cx="5344973" cy="3157638"/>
          </a:xfrm>
          <a:prstGeom prst="rect">
            <a:avLst/>
          </a:prstGeom>
          <a:noFill/>
          <a:ln>
            <a:noFill/>
          </a:ln>
        </p:spPr>
      </p:pic>
      <p:pic>
        <p:nvPicPr>
          <p:cNvPr id="442" name="Google Shape;442;p37"/>
          <p:cNvPicPr preferRelativeResize="0"/>
          <p:nvPr/>
        </p:nvPicPr>
        <p:blipFill>
          <a:blip r:embed="rId4">
            <a:alphaModFix/>
          </a:blip>
          <a:stretch>
            <a:fillRect/>
          </a:stretch>
        </p:blipFill>
        <p:spPr>
          <a:xfrm>
            <a:off x="6163950" y="2282550"/>
            <a:ext cx="4983529" cy="3157650"/>
          </a:xfrm>
          <a:prstGeom prst="rect">
            <a:avLst/>
          </a:prstGeom>
          <a:noFill/>
          <a:ln>
            <a:noFill/>
          </a:ln>
        </p:spPr>
      </p:pic>
      <p:sp>
        <p:nvSpPr>
          <p:cNvPr id="443" name="Google Shape;443;p37"/>
          <p:cNvSpPr txBox="1"/>
          <p:nvPr/>
        </p:nvSpPr>
        <p:spPr>
          <a:xfrm>
            <a:off x="546350" y="5584100"/>
            <a:ext cx="5345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SOLIDWORKS:</a:t>
            </a:r>
            <a:r>
              <a:rPr lang="en-US" sz="2400">
                <a:solidFill>
                  <a:schemeClr val="dk1"/>
                </a:solidFill>
                <a:latin typeface="Helvetica Neue"/>
                <a:ea typeface="Helvetica Neue"/>
                <a:cs typeface="Helvetica Neue"/>
                <a:sym typeface="Helvetica Neue"/>
              </a:rPr>
              <a:t> simple setup</a:t>
            </a:r>
            <a:endParaRPr sz="2400">
              <a:solidFill>
                <a:schemeClr val="dk1"/>
              </a:solidFill>
              <a:latin typeface="Helvetica Neue"/>
              <a:ea typeface="Helvetica Neue"/>
              <a:cs typeface="Helvetica Neue"/>
              <a:sym typeface="Helvetica Neue"/>
            </a:endParaRPr>
          </a:p>
        </p:txBody>
      </p:sp>
      <p:sp>
        <p:nvSpPr>
          <p:cNvPr id="444" name="Google Shape;444;p37"/>
          <p:cNvSpPr txBox="1"/>
          <p:nvPr/>
        </p:nvSpPr>
        <p:spPr>
          <a:xfrm>
            <a:off x="5667825" y="5584100"/>
            <a:ext cx="59655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rPr>
              <a:t>COMSOL Multiphysics:</a:t>
            </a:r>
            <a:r>
              <a:rPr lang="en-US" sz="2400">
                <a:solidFill>
                  <a:schemeClr val="dk1"/>
                </a:solidFill>
              </a:rPr>
              <a:t> simulation</a:t>
            </a:r>
            <a:endParaRPr sz="2400">
              <a:solidFill>
                <a:schemeClr val="dk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49" name="Shape 449"/>
        <p:cNvGrpSpPr/>
        <p:nvPr/>
      </p:nvGrpSpPr>
      <p:grpSpPr>
        <a:xfrm>
          <a:off x="0" y="0"/>
          <a:ext cx="0" cy="0"/>
          <a:chOff x="0" y="0"/>
          <a:chExt cx="0" cy="0"/>
        </a:xfrm>
      </p:grpSpPr>
      <p:sp>
        <p:nvSpPr>
          <p:cNvPr id="450" name="Google Shape;450;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1" name="Google Shape;451;p38"/>
          <p:cNvSpPr txBox="1"/>
          <p:nvPr>
            <p:ph type="title"/>
          </p:nvPr>
        </p:nvSpPr>
        <p:spPr>
          <a:xfrm>
            <a:off x="841248" y="503132"/>
            <a:ext cx="10509600" cy="1974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Procedures</a:t>
            </a:r>
            <a:endParaRPr>
              <a:latin typeface="Helvetica Neue"/>
              <a:ea typeface="Helvetica Neue"/>
              <a:cs typeface="Helvetica Neue"/>
              <a:sym typeface="Helvetica Neue"/>
            </a:endParaRPr>
          </a:p>
        </p:txBody>
      </p:sp>
      <p:sp>
        <p:nvSpPr>
          <p:cNvPr id="452" name="Google Shape;452;p38"/>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3" name="Google Shape;453;p38"/>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54" name="Google Shape;454;p38"/>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455" name="Google Shape;455;p38"/>
          <p:cNvSpPr txBox="1"/>
          <p:nvPr/>
        </p:nvSpPr>
        <p:spPr>
          <a:xfrm>
            <a:off x="841250" y="3148550"/>
            <a:ext cx="10506600" cy="3027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Make Magnetic Polymer Solution</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Program Spinner</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Extrude Fibres</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Observe Under Microscope</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Assess Quality and Deformation</a:t>
            </a:r>
            <a:endParaRPr sz="2400">
              <a:solidFill>
                <a:schemeClr val="dk1"/>
              </a:solidFill>
            </a:endParaRPr>
          </a:p>
        </p:txBody>
      </p:sp>
      <p:sp>
        <p:nvSpPr>
          <p:cNvPr id="456" name="Google Shape;456;p38"/>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57" name="Google Shape;457;p38"/>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58" name="Google Shape;458;p38"/>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t>‹#›</a:t>
            </a:fld>
            <a:endParaRPr/>
          </a:p>
        </p:txBody>
      </p:sp>
      <p:grpSp>
        <p:nvGrpSpPr>
          <p:cNvPr id="459" name="Google Shape;459;p38"/>
          <p:cNvGrpSpPr/>
          <p:nvPr/>
        </p:nvGrpSpPr>
        <p:grpSpPr>
          <a:xfrm>
            <a:off x="285232" y="6355501"/>
            <a:ext cx="10981597" cy="508610"/>
            <a:chOff x="172590" y="4759335"/>
            <a:chExt cx="8386099" cy="388400"/>
          </a:xfrm>
        </p:grpSpPr>
        <p:sp>
          <p:nvSpPr>
            <p:cNvPr id="460" name="Google Shape;460;p38"/>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61" name="Google Shape;461;p38"/>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462" name="Google Shape;462;p38"/>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463" name="Google Shape;463;p38"/>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464" name="Google Shape;464;p38"/>
          <p:cNvSpPr txBox="1"/>
          <p:nvPr/>
        </p:nvSpPr>
        <p:spPr>
          <a:xfrm>
            <a:off x="3967271" y="6358157"/>
            <a:ext cx="1743900" cy="503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465" name="Google Shape;465;p38"/>
          <p:cNvSpPr txBox="1"/>
          <p:nvPr/>
        </p:nvSpPr>
        <p:spPr>
          <a:xfrm>
            <a:off x="5779068" y="6291843"/>
            <a:ext cx="1830600" cy="57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0" name="Shape 470"/>
        <p:cNvGrpSpPr/>
        <p:nvPr/>
      </p:nvGrpSpPr>
      <p:grpSpPr>
        <a:xfrm>
          <a:off x="0" y="0"/>
          <a:ext cx="0" cy="0"/>
          <a:chOff x="0" y="0"/>
          <a:chExt cx="0" cy="0"/>
        </a:xfrm>
      </p:grpSpPr>
      <p:sp>
        <p:nvSpPr>
          <p:cNvPr id="471" name="Google Shape;471;p39"/>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Fibre Composition</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Solvent + Polymer + Magnetic Powder → Magnetic Solution</a:t>
            </a:r>
            <a:endParaRPr b="0" sz="2600">
              <a:solidFill>
                <a:schemeClr val="accent1"/>
              </a:solidFill>
              <a:latin typeface="Helvetica Neue"/>
              <a:ea typeface="Helvetica Neue"/>
              <a:cs typeface="Helvetica Neue"/>
              <a:sym typeface="Helvetica Neue"/>
            </a:endParaRPr>
          </a:p>
        </p:txBody>
      </p:sp>
      <p:grpSp>
        <p:nvGrpSpPr>
          <p:cNvPr id="472" name="Google Shape;472;p39"/>
          <p:cNvGrpSpPr/>
          <p:nvPr/>
        </p:nvGrpSpPr>
        <p:grpSpPr>
          <a:xfrm>
            <a:off x="285232" y="6355501"/>
            <a:ext cx="10981597" cy="508610"/>
            <a:chOff x="172590" y="4759335"/>
            <a:chExt cx="8386099" cy="388400"/>
          </a:xfrm>
        </p:grpSpPr>
        <p:sp>
          <p:nvSpPr>
            <p:cNvPr id="473" name="Google Shape;473;p39"/>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74" name="Google Shape;474;p39"/>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475" name="Google Shape;475;p39"/>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476" name="Google Shape;476;p39"/>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477" name="Google Shape;477;p39"/>
          <p:cNvSpPr txBox="1"/>
          <p:nvPr/>
        </p:nvSpPr>
        <p:spPr>
          <a:xfrm>
            <a:off x="5779068" y="6291843"/>
            <a:ext cx="1830600" cy="57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478" name="Google Shape;478;p39"/>
          <p:cNvSpPr txBox="1"/>
          <p:nvPr/>
        </p:nvSpPr>
        <p:spPr>
          <a:xfrm>
            <a:off x="3967271" y="6358157"/>
            <a:ext cx="1743900" cy="503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pic>
        <p:nvPicPr>
          <p:cNvPr id="479" name="Google Shape;479;p39"/>
          <p:cNvPicPr preferRelativeResize="0"/>
          <p:nvPr/>
        </p:nvPicPr>
        <p:blipFill>
          <a:blip r:embed="rId3">
            <a:alphaModFix/>
          </a:blip>
          <a:stretch>
            <a:fillRect/>
          </a:stretch>
        </p:blipFill>
        <p:spPr>
          <a:xfrm>
            <a:off x="665112" y="2183912"/>
            <a:ext cx="1743900" cy="1743900"/>
          </a:xfrm>
          <a:prstGeom prst="rect">
            <a:avLst/>
          </a:prstGeom>
          <a:noFill/>
          <a:ln>
            <a:noFill/>
          </a:ln>
        </p:spPr>
      </p:pic>
      <p:pic>
        <p:nvPicPr>
          <p:cNvPr id="480" name="Google Shape;480;p39"/>
          <p:cNvPicPr preferRelativeResize="0"/>
          <p:nvPr/>
        </p:nvPicPr>
        <p:blipFill>
          <a:blip r:embed="rId4">
            <a:alphaModFix/>
          </a:blip>
          <a:stretch>
            <a:fillRect/>
          </a:stretch>
        </p:blipFill>
        <p:spPr>
          <a:xfrm>
            <a:off x="2878975" y="2120250"/>
            <a:ext cx="1045775" cy="1743900"/>
          </a:xfrm>
          <a:prstGeom prst="rect">
            <a:avLst/>
          </a:prstGeom>
          <a:noFill/>
          <a:ln>
            <a:noFill/>
          </a:ln>
        </p:spPr>
      </p:pic>
      <p:pic>
        <p:nvPicPr>
          <p:cNvPr id="481" name="Google Shape;481;p39"/>
          <p:cNvPicPr preferRelativeResize="0"/>
          <p:nvPr/>
        </p:nvPicPr>
        <p:blipFill>
          <a:blip r:embed="rId5">
            <a:alphaModFix/>
          </a:blip>
          <a:stretch>
            <a:fillRect/>
          </a:stretch>
        </p:blipFill>
        <p:spPr>
          <a:xfrm>
            <a:off x="4612438" y="2343263"/>
            <a:ext cx="1641875" cy="1425175"/>
          </a:xfrm>
          <a:prstGeom prst="rect">
            <a:avLst/>
          </a:prstGeom>
          <a:noFill/>
          <a:ln>
            <a:noFill/>
          </a:ln>
        </p:spPr>
      </p:pic>
      <p:pic>
        <p:nvPicPr>
          <p:cNvPr id="482" name="Google Shape;482;p39"/>
          <p:cNvPicPr preferRelativeResize="0"/>
          <p:nvPr/>
        </p:nvPicPr>
        <p:blipFill>
          <a:blip r:embed="rId6">
            <a:alphaModFix/>
          </a:blip>
          <a:stretch>
            <a:fillRect/>
          </a:stretch>
        </p:blipFill>
        <p:spPr>
          <a:xfrm>
            <a:off x="7160063" y="2333775"/>
            <a:ext cx="1743901" cy="1444152"/>
          </a:xfrm>
          <a:prstGeom prst="rect">
            <a:avLst/>
          </a:prstGeom>
          <a:noFill/>
          <a:ln>
            <a:noFill/>
          </a:ln>
        </p:spPr>
      </p:pic>
      <p:sp>
        <p:nvSpPr>
          <p:cNvPr id="483" name="Google Shape;483;p39"/>
          <p:cNvSpPr txBox="1"/>
          <p:nvPr/>
        </p:nvSpPr>
        <p:spPr>
          <a:xfrm>
            <a:off x="285225" y="5522675"/>
            <a:ext cx="1072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1"/>
              </a:solidFill>
            </a:endParaRPr>
          </a:p>
        </p:txBody>
      </p:sp>
      <p:sp>
        <p:nvSpPr>
          <p:cNvPr id="484" name="Google Shape;484;p39"/>
          <p:cNvSpPr txBox="1"/>
          <p:nvPr/>
        </p:nvSpPr>
        <p:spPr>
          <a:xfrm>
            <a:off x="273300" y="5657851"/>
            <a:ext cx="1164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rPr>
              <a:t>We may also use PEO </a:t>
            </a:r>
            <a:r>
              <a:rPr lang="en-US" sz="1600">
                <a:solidFill>
                  <a:schemeClr val="dk1"/>
                </a:solidFill>
              </a:rPr>
              <a:t>(polyethylene oxide)</a:t>
            </a:r>
            <a:r>
              <a:rPr lang="en-US" sz="2400">
                <a:solidFill>
                  <a:schemeClr val="dk1"/>
                </a:solidFill>
              </a:rPr>
              <a:t> as the polymer.</a:t>
            </a:r>
            <a:endParaRPr sz="2400">
              <a:solidFill>
                <a:schemeClr val="dk1"/>
              </a:solidFill>
              <a:latin typeface="Helvetica Neue"/>
              <a:ea typeface="Helvetica Neue"/>
              <a:cs typeface="Helvetica Neue"/>
              <a:sym typeface="Helvetica Neue"/>
            </a:endParaRPr>
          </a:p>
        </p:txBody>
      </p:sp>
      <p:sp>
        <p:nvSpPr>
          <p:cNvPr id="485" name="Google Shape;485;p39"/>
          <p:cNvSpPr txBox="1"/>
          <p:nvPr/>
        </p:nvSpPr>
        <p:spPr>
          <a:xfrm>
            <a:off x="2091088" y="2655650"/>
            <a:ext cx="700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chemeClr val="dk1"/>
                </a:solidFill>
                <a:latin typeface="Helvetica Neue"/>
                <a:ea typeface="Helvetica Neue"/>
                <a:cs typeface="Helvetica Neue"/>
                <a:sym typeface="Helvetica Neue"/>
              </a:rPr>
              <a:t>+</a:t>
            </a:r>
            <a:endParaRPr b="1" sz="4000">
              <a:solidFill>
                <a:schemeClr val="dk1"/>
              </a:solidFill>
              <a:latin typeface="Helvetica Neue"/>
              <a:ea typeface="Helvetica Neue"/>
              <a:cs typeface="Helvetica Neue"/>
              <a:sym typeface="Helvetica Neue"/>
            </a:endParaRPr>
          </a:p>
        </p:txBody>
      </p:sp>
      <p:sp>
        <p:nvSpPr>
          <p:cNvPr id="486" name="Google Shape;486;p39"/>
          <p:cNvSpPr txBox="1"/>
          <p:nvPr/>
        </p:nvSpPr>
        <p:spPr>
          <a:xfrm>
            <a:off x="3949938" y="2655650"/>
            <a:ext cx="1364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000">
                <a:solidFill>
                  <a:schemeClr val="dk1"/>
                </a:solidFill>
                <a:latin typeface="Helvetica Neue"/>
                <a:ea typeface="Helvetica Neue"/>
                <a:cs typeface="Helvetica Neue"/>
                <a:sym typeface="Helvetica Neue"/>
              </a:rPr>
              <a:t>+</a:t>
            </a:r>
            <a:endParaRPr sz="2400">
              <a:solidFill>
                <a:schemeClr val="dk1"/>
              </a:solidFill>
            </a:endParaRPr>
          </a:p>
        </p:txBody>
      </p:sp>
      <p:sp>
        <p:nvSpPr>
          <p:cNvPr id="487" name="Google Shape;487;p39"/>
          <p:cNvSpPr txBox="1"/>
          <p:nvPr/>
        </p:nvSpPr>
        <p:spPr>
          <a:xfrm>
            <a:off x="6472388" y="26556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chemeClr val="dk1"/>
                </a:solidFill>
                <a:latin typeface="Helvetica Neue"/>
                <a:ea typeface="Helvetica Neue"/>
                <a:cs typeface="Helvetica Neue"/>
                <a:sym typeface="Helvetica Neue"/>
              </a:rPr>
              <a:t>+</a:t>
            </a:r>
            <a:endParaRPr/>
          </a:p>
        </p:txBody>
      </p:sp>
      <p:sp>
        <p:nvSpPr>
          <p:cNvPr id="488" name="Google Shape;488;p39"/>
          <p:cNvSpPr txBox="1"/>
          <p:nvPr/>
        </p:nvSpPr>
        <p:spPr>
          <a:xfrm>
            <a:off x="9248088" y="2655650"/>
            <a:ext cx="2278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chemeClr val="dk1"/>
                </a:solidFill>
                <a:latin typeface="Helvetica Neue"/>
                <a:ea typeface="Helvetica Neue"/>
                <a:cs typeface="Helvetica Neue"/>
                <a:sym typeface="Helvetica Neue"/>
              </a:rPr>
              <a:t>→</a:t>
            </a:r>
            <a:endParaRPr sz="2400">
              <a:solidFill>
                <a:schemeClr val="dk1"/>
              </a:solidFill>
            </a:endParaRPr>
          </a:p>
        </p:txBody>
      </p:sp>
      <p:pic>
        <p:nvPicPr>
          <p:cNvPr id="489" name="Google Shape;489;p39"/>
          <p:cNvPicPr preferRelativeResize="0"/>
          <p:nvPr/>
        </p:nvPicPr>
        <p:blipFill>
          <a:blip r:embed="rId7">
            <a:alphaModFix/>
          </a:blip>
          <a:stretch>
            <a:fillRect/>
          </a:stretch>
        </p:blipFill>
        <p:spPr>
          <a:xfrm>
            <a:off x="10153937" y="2204223"/>
            <a:ext cx="1220550" cy="1659932"/>
          </a:xfrm>
          <a:prstGeom prst="rect">
            <a:avLst/>
          </a:prstGeom>
          <a:noFill/>
          <a:ln>
            <a:noFill/>
          </a:ln>
        </p:spPr>
      </p:pic>
      <p:sp>
        <p:nvSpPr>
          <p:cNvPr id="490" name="Google Shape;490;p39"/>
          <p:cNvSpPr txBox="1"/>
          <p:nvPr/>
        </p:nvSpPr>
        <p:spPr>
          <a:xfrm>
            <a:off x="-45725" y="3927800"/>
            <a:ext cx="2924700" cy="9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DMF</a:t>
            </a:r>
            <a:endParaRPr b="1" sz="24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US" sz="1500">
                <a:solidFill>
                  <a:schemeClr val="dk1"/>
                </a:solidFill>
                <a:latin typeface="Helvetica Neue"/>
                <a:ea typeface="Helvetica Neue"/>
                <a:cs typeface="Helvetica Neue"/>
                <a:sym typeface="Helvetica Neue"/>
              </a:rPr>
              <a:t>(</a:t>
            </a:r>
            <a:r>
              <a:rPr i="1" lang="en-US" sz="1500">
                <a:solidFill>
                  <a:schemeClr val="dk1"/>
                </a:solidFill>
                <a:latin typeface="Helvetica Neue"/>
                <a:ea typeface="Helvetica Neue"/>
                <a:cs typeface="Helvetica Neue"/>
                <a:sym typeface="Helvetica Neue"/>
              </a:rPr>
              <a:t>N</a:t>
            </a:r>
            <a:r>
              <a:rPr lang="en-US" sz="1500">
                <a:solidFill>
                  <a:schemeClr val="dk1"/>
                </a:solidFill>
                <a:latin typeface="Helvetica Neue"/>
                <a:ea typeface="Helvetica Neue"/>
                <a:cs typeface="Helvetica Neue"/>
                <a:sym typeface="Helvetica Neue"/>
              </a:rPr>
              <a:t>,</a:t>
            </a:r>
            <a:r>
              <a:rPr i="1" lang="en-US" sz="1500">
                <a:solidFill>
                  <a:schemeClr val="dk1"/>
                </a:solidFill>
                <a:latin typeface="Helvetica Neue"/>
                <a:ea typeface="Helvetica Neue"/>
                <a:cs typeface="Helvetica Neue"/>
                <a:sym typeface="Helvetica Neue"/>
              </a:rPr>
              <a:t>N</a:t>
            </a:r>
            <a:r>
              <a:rPr lang="en-US" sz="1500">
                <a:solidFill>
                  <a:schemeClr val="dk1"/>
                </a:solidFill>
                <a:latin typeface="Helvetica Neue"/>
                <a:ea typeface="Helvetica Neue"/>
                <a:cs typeface="Helvetica Neue"/>
                <a:sym typeface="Helvetica Neue"/>
              </a:rPr>
              <a:t>-dimethylformamide)</a:t>
            </a:r>
            <a:endParaRPr sz="15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85% weight</a:t>
            </a:r>
            <a:endParaRPr sz="2000">
              <a:solidFill>
                <a:schemeClr val="dk1"/>
              </a:solidFill>
              <a:latin typeface="Helvetica Neue"/>
              <a:ea typeface="Helvetica Neue"/>
              <a:cs typeface="Helvetica Neue"/>
              <a:sym typeface="Helvetica Neue"/>
            </a:endParaRPr>
          </a:p>
        </p:txBody>
      </p:sp>
      <p:sp>
        <p:nvSpPr>
          <p:cNvPr id="491" name="Google Shape;491;p39"/>
          <p:cNvSpPr txBox="1"/>
          <p:nvPr/>
        </p:nvSpPr>
        <p:spPr>
          <a:xfrm>
            <a:off x="2529913" y="3939613"/>
            <a:ext cx="1743900" cy="9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Acetone</a:t>
            </a:r>
            <a:endParaRPr b="1" sz="24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US" sz="1600">
                <a:solidFill>
                  <a:schemeClr val="dk1"/>
                </a:solidFill>
                <a:latin typeface="Helvetica Neue"/>
                <a:ea typeface="Helvetica Neue"/>
                <a:cs typeface="Helvetica Neue"/>
                <a:sym typeface="Helvetica Neue"/>
              </a:rPr>
              <a:t>(propanone)</a:t>
            </a:r>
            <a:endParaRPr sz="16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US" sz="2000">
                <a:solidFill>
                  <a:schemeClr val="dk1"/>
                </a:solidFill>
                <a:latin typeface="Helvetica Neue"/>
                <a:ea typeface="Helvetica Neue"/>
                <a:cs typeface="Helvetica Neue"/>
                <a:sym typeface="Helvetica Neue"/>
              </a:rPr>
              <a:t>15% weight</a:t>
            </a:r>
            <a:endParaRPr sz="2000">
              <a:solidFill>
                <a:schemeClr val="dk1"/>
              </a:solidFill>
              <a:latin typeface="Helvetica Neue"/>
              <a:ea typeface="Helvetica Neue"/>
              <a:cs typeface="Helvetica Neue"/>
              <a:sym typeface="Helvetica Neue"/>
            </a:endParaRPr>
          </a:p>
        </p:txBody>
      </p:sp>
      <p:sp>
        <p:nvSpPr>
          <p:cNvPr id="492" name="Google Shape;492;p39"/>
          <p:cNvSpPr txBox="1"/>
          <p:nvPr/>
        </p:nvSpPr>
        <p:spPr>
          <a:xfrm>
            <a:off x="4394750" y="3927800"/>
            <a:ext cx="2093100" cy="9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Polystyrene</a:t>
            </a:r>
            <a:endParaRPr b="1" sz="24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US" sz="2000">
                <a:solidFill>
                  <a:schemeClr val="accent1"/>
                </a:solidFill>
                <a:latin typeface="Helvetica Neue"/>
                <a:ea typeface="Helvetica Neue"/>
                <a:cs typeface="Helvetica Neue"/>
                <a:sym typeface="Helvetica Neue"/>
              </a:rPr>
              <a:t>sets viscosity</a:t>
            </a:r>
            <a:endParaRPr sz="2000">
              <a:solidFill>
                <a:schemeClr val="accent1"/>
              </a:solidFill>
              <a:latin typeface="Helvetica Neue"/>
              <a:ea typeface="Helvetica Neue"/>
              <a:cs typeface="Helvetica Neue"/>
              <a:sym typeface="Helvetica Neue"/>
            </a:endParaRPr>
          </a:p>
          <a:p>
            <a:pPr indent="0" lvl="0" marL="0" rtl="0" algn="ctr">
              <a:spcBef>
                <a:spcPts val="0"/>
              </a:spcBef>
              <a:spcAft>
                <a:spcPts val="0"/>
              </a:spcAft>
              <a:buNone/>
            </a:pPr>
            <a:r>
              <a:rPr lang="en-US" sz="2000">
                <a:solidFill>
                  <a:schemeClr val="dk1"/>
                </a:solidFill>
                <a:latin typeface="Helvetica Neue"/>
                <a:ea typeface="Helvetica Neue"/>
                <a:cs typeface="Helvetica Neue"/>
                <a:sym typeface="Helvetica Neue"/>
              </a:rPr>
              <a:t>30% weight</a:t>
            </a:r>
            <a:endParaRPr sz="2000">
              <a:solidFill>
                <a:schemeClr val="dk1"/>
              </a:solidFill>
              <a:latin typeface="Helvetica Neue"/>
              <a:ea typeface="Helvetica Neue"/>
              <a:cs typeface="Helvetica Neue"/>
              <a:sym typeface="Helvetica Neue"/>
            </a:endParaRPr>
          </a:p>
        </p:txBody>
      </p:sp>
      <p:sp>
        <p:nvSpPr>
          <p:cNvPr id="493" name="Google Shape;493;p39"/>
          <p:cNvSpPr txBox="1"/>
          <p:nvPr/>
        </p:nvSpPr>
        <p:spPr>
          <a:xfrm>
            <a:off x="6608775" y="3756113"/>
            <a:ext cx="2717400" cy="126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Iron oxide</a:t>
            </a:r>
            <a:endParaRPr b="1" sz="24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US" sz="1600">
                <a:solidFill>
                  <a:schemeClr val="dk1"/>
                </a:solidFill>
                <a:latin typeface="Helvetica Neue"/>
                <a:ea typeface="Helvetica Neue"/>
                <a:cs typeface="Helvetica Neue"/>
                <a:sym typeface="Helvetica Neue"/>
              </a:rPr>
              <a:t>(iron(II, III) oxide)</a:t>
            </a:r>
            <a:endParaRPr sz="16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US" sz="2000">
                <a:solidFill>
                  <a:schemeClr val="accent1"/>
                </a:solidFill>
                <a:latin typeface="Helvetica Neue"/>
                <a:ea typeface="Helvetica Neue"/>
                <a:cs typeface="Helvetica Neue"/>
                <a:sym typeface="Helvetica Neue"/>
              </a:rPr>
              <a:t>sets magnetism</a:t>
            </a:r>
            <a:endParaRPr sz="2000">
              <a:solidFill>
                <a:schemeClr val="dk1"/>
              </a:solidFill>
              <a:latin typeface="Helvetica Neue"/>
              <a:ea typeface="Helvetica Neue"/>
              <a:cs typeface="Helvetica Neue"/>
              <a:sym typeface="Helvetica Neue"/>
            </a:endParaRPr>
          </a:p>
        </p:txBody>
      </p:sp>
      <p:sp>
        <p:nvSpPr>
          <p:cNvPr id="494" name="Google Shape;494;p39"/>
          <p:cNvSpPr txBox="1"/>
          <p:nvPr/>
        </p:nvSpPr>
        <p:spPr>
          <a:xfrm>
            <a:off x="9264200" y="3864151"/>
            <a:ext cx="3000000" cy="101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Magnetic solution</a:t>
            </a:r>
            <a:endParaRPr sz="2000">
              <a:solidFill>
                <a:schemeClr val="dk1"/>
              </a:solidFill>
              <a:latin typeface="Helvetica Neue"/>
              <a:ea typeface="Helvetica Neue"/>
              <a:cs typeface="Helvetica Neue"/>
              <a:sym typeface="Helvetica Neue"/>
            </a:endParaRPr>
          </a:p>
        </p:txBody>
      </p:sp>
      <p:sp>
        <p:nvSpPr>
          <p:cNvPr id="495" name="Google Shape;495;p39"/>
          <p:cNvSpPr txBox="1"/>
          <p:nvPr/>
        </p:nvSpPr>
        <p:spPr>
          <a:xfrm>
            <a:off x="285225" y="5160350"/>
            <a:ext cx="3988500" cy="5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accent1"/>
                </a:solidFill>
                <a:latin typeface="Helvetica Neue"/>
                <a:ea typeface="Helvetica Neue"/>
                <a:cs typeface="Helvetica Neue"/>
                <a:sym typeface="Helvetica Neue"/>
              </a:rPr>
              <a:t>Solvent</a:t>
            </a:r>
            <a:endParaRPr sz="2400">
              <a:solidFill>
                <a:schemeClr val="accent1"/>
              </a:solidFill>
              <a:latin typeface="Helvetica Neue"/>
              <a:ea typeface="Helvetica Neue"/>
              <a:cs typeface="Helvetica Neue"/>
              <a:sym typeface="Helvetica Neue"/>
            </a:endParaRPr>
          </a:p>
        </p:txBody>
      </p:sp>
      <p:pic>
        <p:nvPicPr>
          <p:cNvPr id="496" name="Google Shape;496;p39"/>
          <p:cNvPicPr preferRelativeResize="0"/>
          <p:nvPr/>
        </p:nvPicPr>
        <p:blipFill>
          <a:blip r:embed="rId8">
            <a:alphaModFix/>
          </a:blip>
          <a:stretch>
            <a:fillRect/>
          </a:stretch>
        </p:blipFill>
        <p:spPr>
          <a:xfrm>
            <a:off x="227800" y="4874850"/>
            <a:ext cx="4103349" cy="295750"/>
          </a:xfrm>
          <a:prstGeom prst="rect">
            <a:avLst/>
          </a:prstGeom>
          <a:noFill/>
          <a:ln>
            <a:noFill/>
          </a:ln>
        </p:spPr>
      </p:pic>
      <p:pic>
        <p:nvPicPr>
          <p:cNvPr id="497" name="Google Shape;497;p39"/>
          <p:cNvPicPr preferRelativeResize="0"/>
          <p:nvPr/>
        </p:nvPicPr>
        <p:blipFill>
          <a:blip r:embed="rId9">
            <a:alphaModFix/>
          </a:blip>
          <a:stretch>
            <a:fillRect/>
          </a:stretch>
        </p:blipFill>
        <p:spPr>
          <a:xfrm>
            <a:off x="4494975" y="4941363"/>
            <a:ext cx="1876829" cy="243840"/>
          </a:xfrm>
          <a:prstGeom prst="rect">
            <a:avLst/>
          </a:prstGeom>
          <a:noFill/>
          <a:ln>
            <a:noFill/>
          </a:ln>
        </p:spPr>
      </p:pic>
      <p:sp>
        <p:nvSpPr>
          <p:cNvPr id="498" name="Google Shape;498;p39"/>
          <p:cNvSpPr txBox="1"/>
          <p:nvPr/>
        </p:nvSpPr>
        <p:spPr>
          <a:xfrm>
            <a:off x="4495100" y="5166350"/>
            <a:ext cx="1876800" cy="5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accent1"/>
                </a:solidFill>
                <a:latin typeface="Helvetica Neue"/>
                <a:ea typeface="Helvetica Neue"/>
                <a:cs typeface="Helvetica Neue"/>
                <a:sym typeface="Helvetica Neue"/>
              </a:rPr>
              <a:t>Polymer</a:t>
            </a:r>
            <a:endParaRPr sz="2400">
              <a:solidFill>
                <a:schemeClr val="accent1"/>
              </a:solidFill>
              <a:latin typeface="Helvetica Neue"/>
              <a:ea typeface="Helvetica Neue"/>
              <a:cs typeface="Helvetica Neue"/>
              <a:sym typeface="Helvetica Neue"/>
            </a:endParaRPr>
          </a:p>
        </p:txBody>
      </p:sp>
      <p:pic>
        <p:nvPicPr>
          <p:cNvPr id="499" name="Google Shape;499;p39"/>
          <p:cNvPicPr preferRelativeResize="0"/>
          <p:nvPr/>
        </p:nvPicPr>
        <p:blipFill>
          <a:blip r:embed="rId9">
            <a:alphaModFix/>
          </a:blip>
          <a:stretch>
            <a:fillRect/>
          </a:stretch>
        </p:blipFill>
        <p:spPr>
          <a:xfrm>
            <a:off x="7029050" y="4912963"/>
            <a:ext cx="1876829" cy="243840"/>
          </a:xfrm>
          <a:prstGeom prst="rect">
            <a:avLst/>
          </a:prstGeom>
          <a:noFill/>
          <a:ln>
            <a:noFill/>
          </a:ln>
        </p:spPr>
      </p:pic>
      <p:sp>
        <p:nvSpPr>
          <p:cNvPr id="500" name="Google Shape;500;p39"/>
          <p:cNvSpPr txBox="1"/>
          <p:nvPr/>
        </p:nvSpPr>
        <p:spPr>
          <a:xfrm>
            <a:off x="7029063" y="5160350"/>
            <a:ext cx="1876800" cy="5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accent1"/>
                </a:solidFill>
                <a:latin typeface="Helvetica Neue"/>
                <a:ea typeface="Helvetica Neue"/>
                <a:cs typeface="Helvetica Neue"/>
                <a:sym typeface="Helvetica Neue"/>
              </a:rPr>
              <a:t>Magnets</a:t>
            </a:r>
            <a:endParaRPr sz="2400">
              <a:solidFill>
                <a:schemeClr val="accent1"/>
              </a:solidFill>
              <a:latin typeface="Helvetica Neue"/>
              <a:ea typeface="Helvetica Neue"/>
              <a:cs typeface="Helvetica Neue"/>
              <a:sym typeface="Helvetica Neue"/>
            </a:endParaRPr>
          </a:p>
        </p:txBody>
      </p:sp>
      <p:sp>
        <p:nvSpPr>
          <p:cNvPr id="501" name="Google Shape;501;p39"/>
          <p:cNvSpPr txBox="1"/>
          <p:nvPr/>
        </p:nvSpPr>
        <p:spPr>
          <a:xfrm>
            <a:off x="9885050" y="4628725"/>
            <a:ext cx="216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1"/>
                </a:solidFill>
                <a:latin typeface="Helvetica Neue"/>
                <a:ea typeface="Helvetica Neue"/>
                <a:cs typeface="Helvetica Neue"/>
                <a:sym typeface="Helvetica Neue"/>
              </a:rPr>
              <a:t>Spin-ready</a:t>
            </a:r>
            <a:endParaRPr sz="2400">
              <a:solidFill>
                <a:schemeClr val="accent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6" name="Shape 506"/>
        <p:cNvGrpSpPr/>
        <p:nvPr/>
      </p:nvGrpSpPr>
      <p:grpSpPr>
        <a:xfrm>
          <a:off x="0" y="0"/>
          <a:ext cx="0" cy="0"/>
          <a:chOff x="0" y="0"/>
          <a:chExt cx="0" cy="0"/>
        </a:xfrm>
      </p:grpSpPr>
      <p:sp>
        <p:nvSpPr>
          <p:cNvPr id="507" name="Google Shape;507;p40"/>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Spinning the Fibres</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3D Print a Moveable Frame, Spin with Robot Arm and Pump</a:t>
            </a:r>
            <a:endParaRPr b="0" sz="2600">
              <a:solidFill>
                <a:schemeClr val="accent1"/>
              </a:solidFill>
              <a:latin typeface="Helvetica Neue"/>
              <a:ea typeface="Helvetica Neue"/>
              <a:cs typeface="Helvetica Neue"/>
              <a:sym typeface="Helvetica Neue"/>
            </a:endParaRPr>
          </a:p>
        </p:txBody>
      </p:sp>
      <p:grpSp>
        <p:nvGrpSpPr>
          <p:cNvPr id="508" name="Google Shape;508;p40"/>
          <p:cNvGrpSpPr/>
          <p:nvPr/>
        </p:nvGrpSpPr>
        <p:grpSpPr>
          <a:xfrm>
            <a:off x="285232" y="6355501"/>
            <a:ext cx="10981597" cy="508610"/>
            <a:chOff x="172590" y="4759335"/>
            <a:chExt cx="8386099" cy="388400"/>
          </a:xfrm>
        </p:grpSpPr>
        <p:sp>
          <p:nvSpPr>
            <p:cNvPr id="509" name="Google Shape;509;p40"/>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510" name="Google Shape;510;p40"/>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511" name="Google Shape;511;p40"/>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512" name="Google Shape;512;p40"/>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513" name="Google Shape;513;p40"/>
          <p:cNvSpPr txBox="1"/>
          <p:nvPr/>
        </p:nvSpPr>
        <p:spPr>
          <a:xfrm>
            <a:off x="5779068" y="6291843"/>
            <a:ext cx="1830600" cy="57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514" name="Google Shape;514;p40"/>
          <p:cNvSpPr txBox="1"/>
          <p:nvPr/>
        </p:nvSpPr>
        <p:spPr>
          <a:xfrm>
            <a:off x="3967271" y="6358157"/>
            <a:ext cx="1743900" cy="503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15" name="Google Shape;515;p40"/>
          <p:cNvSpPr txBox="1"/>
          <p:nvPr/>
        </p:nvSpPr>
        <p:spPr>
          <a:xfrm>
            <a:off x="285225" y="5229313"/>
            <a:ext cx="10726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The fibres can then be examined under a light microscope</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The deflection under a magnet can be measured with varying iron content</a:t>
            </a:r>
            <a:endParaRPr sz="2400">
              <a:solidFill>
                <a:schemeClr val="dk1"/>
              </a:solidFill>
              <a:latin typeface="Helvetica Neue"/>
              <a:ea typeface="Helvetica Neue"/>
              <a:cs typeface="Helvetica Neue"/>
              <a:sym typeface="Helvetica Neue"/>
            </a:endParaRPr>
          </a:p>
        </p:txBody>
      </p:sp>
      <p:sp>
        <p:nvSpPr>
          <p:cNvPr id="516" name="Google Shape;516;p40"/>
          <p:cNvSpPr txBox="1"/>
          <p:nvPr/>
        </p:nvSpPr>
        <p:spPr>
          <a:xfrm>
            <a:off x="5779075" y="2242438"/>
            <a:ext cx="5935200" cy="30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A robotic arm is programmed to hold a syringe containing the magnetic solution</a:t>
            </a:r>
            <a:endParaRPr sz="24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rPr lang="en-US" sz="2400">
                <a:solidFill>
                  <a:schemeClr val="dk1"/>
                </a:solidFill>
                <a:latin typeface="Helvetica Neue"/>
                <a:ea typeface="Helvetica Neue"/>
                <a:cs typeface="Helvetica Neue"/>
                <a:sym typeface="Helvetica Neue"/>
              </a:rPr>
              <a:t>A calibrated pump extrudes the solution through the syringe at a steady rate while the robot arm moves along the frame</a:t>
            </a:r>
            <a:endParaRPr sz="24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rPr lang="en-US" sz="2400">
                <a:solidFill>
                  <a:schemeClr val="dk1"/>
                </a:solidFill>
                <a:latin typeface="Helvetica Neue"/>
                <a:ea typeface="Helvetica Neue"/>
                <a:cs typeface="Helvetica Neue"/>
                <a:sym typeface="Helvetica Neue"/>
              </a:rPr>
              <a:t>An Arduino microcontroller rotates the frame, winding the fibre around the frame</a:t>
            </a:r>
            <a:endParaRPr sz="2400">
              <a:solidFill>
                <a:schemeClr val="dk1"/>
              </a:solidFill>
              <a:latin typeface="Helvetica Neue"/>
              <a:ea typeface="Helvetica Neue"/>
              <a:cs typeface="Helvetica Neue"/>
              <a:sym typeface="Helvetica Neue"/>
            </a:endParaRPr>
          </a:p>
        </p:txBody>
      </p:sp>
      <p:pic>
        <p:nvPicPr>
          <p:cNvPr id="517" name="Google Shape;517;p40"/>
          <p:cNvPicPr preferRelativeResize="0"/>
          <p:nvPr/>
        </p:nvPicPr>
        <p:blipFill>
          <a:blip r:embed="rId3">
            <a:alphaModFix/>
          </a:blip>
          <a:stretch>
            <a:fillRect/>
          </a:stretch>
        </p:blipFill>
        <p:spPr>
          <a:xfrm>
            <a:off x="632549" y="2519200"/>
            <a:ext cx="4312576" cy="2504675"/>
          </a:xfrm>
          <a:prstGeom prst="rect">
            <a:avLst/>
          </a:prstGeom>
          <a:noFill/>
          <a:ln>
            <a:noFill/>
          </a:ln>
        </p:spPr>
      </p:pic>
      <p:cxnSp>
        <p:nvCxnSpPr>
          <p:cNvPr id="518" name="Google Shape;518;p40"/>
          <p:cNvCxnSpPr/>
          <p:nvPr/>
        </p:nvCxnSpPr>
        <p:spPr>
          <a:xfrm>
            <a:off x="2005276" y="2203085"/>
            <a:ext cx="1980900" cy="2186100"/>
          </a:xfrm>
          <a:prstGeom prst="straightConnector1">
            <a:avLst/>
          </a:prstGeom>
          <a:noFill/>
          <a:ln cap="flat" cmpd="sng" w="9525">
            <a:solidFill>
              <a:schemeClr val="accent1"/>
            </a:solidFill>
            <a:prstDash val="lgDash"/>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3" name="Shape 523"/>
        <p:cNvGrpSpPr/>
        <p:nvPr/>
      </p:nvGrpSpPr>
      <p:grpSpPr>
        <a:xfrm>
          <a:off x="0" y="0"/>
          <a:ext cx="0" cy="0"/>
          <a:chOff x="0" y="0"/>
          <a:chExt cx="0" cy="0"/>
        </a:xfrm>
      </p:grpSpPr>
      <p:sp>
        <p:nvSpPr>
          <p:cNvPr id="524" name="Google Shape;524;p4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25" name="Google Shape;525;p41"/>
          <p:cNvSpPr txBox="1"/>
          <p:nvPr>
            <p:ph type="title"/>
          </p:nvPr>
        </p:nvSpPr>
        <p:spPr>
          <a:xfrm>
            <a:off x="841248" y="503132"/>
            <a:ext cx="10509600" cy="1974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Results</a:t>
            </a:r>
            <a:endParaRPr>
              <a:latin typeface="Helvetica Neue"/>
              <a:ea typeface="Helvetica Neue"/>
              <a:cs typeface="Helvetica Neue"/>
              <a:sym typeface="Helvetica Neue"/>
            </a:endParaRPr>
          </a:p>
        </p:txBody>
      </p:sp>
      <p:sp>
        <p:nvSpPr>
          <p:cNvPr id="526" name="Google Shape;526;p41"/>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7" name="Google Shape;527;p41"/>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28" name="Google Shape;528;p41"/>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529" name="Google Shape;529;p41"/>
          <p:cNvSpPr txBox="1"/>
          <p:nvPr/>
        </p:nvSpPr>
        <p:spPr>
          <a:xfrm>
            <a:off x="841250" y="3148550"/>
            <a:ext cx="10506600" cy="3027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Suitability of Fibre Solution</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Spinnability</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Achievable Length Scales</a:t>
            </a:r>
            <a:endParaRPr sz="3200">
              <a:solidFill>
                <a:schemeClr val="dk1"/>
              </a:solidFill>
              <a:latin typeface="Helvetica Neue"/>
              <a:ea typeface="Helvetica Neue"/>
              <a:cs typeface="Helvetica Neue"/>
              <a:sym typeface="Helvetica Neue"/>
            </a:endParaRPr>
          </a:p>
        </p:txBody>
      </p:sp>
      <p:sp>
        <p:nvSpPr>
          <p:cNvPr id="530" name="Google Shape;530;p41"/>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31" name="Google Shape;531;p41"/>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2" name="Google Shape;532;p41"/>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33" name="Google Shape;533;p41"/>
          <p:cNvGrpSpPr/>
          <p:nvPr/>
        </p:nvGrpSpPr>
        <p:grpSpPr>
          <a:xfrm>
            <a:off x="285249" y="6283200"/>
            <a:ext cx="10981597" cy="582018"/>
            <a:chOff x="172590" y="4703277"/>
            <a:chExt cx="8386099" cy="444458"/>
          </a:xfrm>
        </p:grpSpPr>
        <p:sp>
          <p:nvSpPr>
            <p:cNvPr id="534" name="Google Shape;534;p41"/>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600">
                <a:latin typeface="Helvetica Neue"/>
                <a:ea typeface="Helvetica Neue"/>
                <a:cs typeface="Helvetica Neue"/>
                <a:sym typeface="Helvetica Neue"/>
              </a:endParaRPr>
            </a:p>
          </p:txBody>
        </p:sp>
        <p:sp>
          <p:nvSpPr>
            <p:cNvPr id="535" name="Google Shape;535;p41"/>
            <p:cNvSpPr txBox="1"/>
            <p:nvPr/>
          </p:nvSpPr>
          <p:spPr>
            <a:xfrm>
              <a:off x="5764910"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Results</a:t>
              </a:r>
              <a:endParaRPr sz="1700">
                <a:latin typeface="Helvetica Neue"/>
                <a:ea typeface="Helvetica Neue"/>
                <a:cs typeface="Helvetica Neue"/>
                <a:sym typeface="Helvetica Neue"/>
              </a:endParaRPr>
            </a:p>
          </p:txBody>
        </p:sp>
        <p:sp>
          <p:nvSpPr>
            <p:cNvPr id="536" name="Google Shape;536;p41"/>
            <p:cNvSpPr txBox="1"/>
            <p:nvPr/>
          </p:nvSpPr>
          <p:spPr>
            <a:xfrm>
              <a:off x="2971244" y="475955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37" name="Google Shape;537;p41"/>
            <p:cNvSpPr txBox="1"/>
            <p:nvPr/>
          </p:nvSpPr>
          <p:spPr>
            <a:xfrm>
              <a:off x="157316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600">
                <a:latin typeface="Helvetica Neue"/>
                <a:ea typeface="Helvetica Neue"/>
                <a:cs typeface="Helvetica Neue"/>
                <a:sym typeface="Helvetica Neue"/>
              </a:endParaRPr>
            </a:p>
          </p:txBody>
        </p:sp>
        <p:sp>
          <p:nvSpPr>
            <p:cNvPr id="538" name="Google Shape;538;p41"/>
            <p:cNvSpPr txBox="1"/>
            <p:nvPr/>
          </p:nvSpPr>
          <p:spPr>
            <a:xfrm>
              <a:off x="4369211"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539" name="Google Shape;539;p41"/>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540" name="Google Shape;540;p41"/>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4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4444">
                <a:latin typeface="Helvetica Neue"/>
                <a:ea typeface="Helvetica Neue"/>
                <a:cs typeface="Helvetica Neue"/>
                <a:sym typeface="Helvetica Neue"/>
              </a:rPr>
              <a:t>Qualitative Spinnability</a:t>
            </a:r>
            <a:endParaRPr sz="4444">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Some Compositions Work Better Than Others</a:t>
            </a:r>
            <a:endParaRPr b="0" sz="2600">
              <a:solidFill>
                <a:schemeClr val="accent1"/>
              </a:solidFill>
              <a:latin typeface="Helvetica Neue"/>
              <a:ea typeface="Helvetica Neue"/>
              <a:cs typeface="Helvetica Neue"/>
              <a:sym typeface="Helvetica Neue"/>
            </a:endParaRPr>
          </a:p>
        </p:txBody>
      </p:sp>
      <p:sp>
        <p:nvSpPr>
          <p:cNvPr id="547" name="Google Shape;547;p42"/>
          <p:cNvSpPr txBox="1"/>
          <p:nvPr>
            <p:ph idx="12" type="sldNum"/>
          </p:nvPr>
        </p:nvSpPr>
        <p:spPr>
          <a:xfrm>
            <a:off x="8540496"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48" name="Google Shape;548;p42"/>
          <p:cNvGrpSpPr/>
          <p:nvPr/>
        </p:nvGrpSpPr>
        <p:grpSpPr>
          <a:xfrm>
            <a:off x="285243" y="6283038"/>
            <a:ext cx="10981447" cy="581823"/>
            <a:chOff x="172590" y="4703277"/>
            <a:chExt cx="8386212" cy="444321"/>
          </a:xfrm>
        </p:grpSpPr>
        <p:sp>
          <p:nvSpPr>
            <p:cNvPr id="549" name="Google Shape;549;p42"/>
            <p:cNvSpPr txBox="1"/>
            <p:nvPr/>
          </p:nvSpPr>
          <p:spPr>
            <a:xfrm>
              <a:off x="172590" y="4759335"/>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600">
                <a:latin typeface="Helvetica Neue"/>
                <a:ea typeface="Helvetica Neue"/>
                <a:cs typeface="Helvetica Neue"/>
                <a:sym typeface="Helvetica Neue"/>
              </a:endParaRPr>
            </a:p>
          </p:txBody>
        </p:sp>
        <p:sp>
          <p:nvSpPr>
            <p:cNvPr id="550" name="Google Shape;550;p42"/>
            <p:cNvSpPr txBox="1"/>
            <p:nvPr/>
          </p:nvSpPr>
          <p:spPr>
            <a:xfrm>
              <a:off x="5764910" y="4703277"/>
              <a:ext cx="1398080" cy="4402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Results</a:t>
              </a:r>
              <a:endParaRPr sz="1700">
                <a:latin typeface="Helvetica Neue"/>
                <a:ea typeface="Helvetica Neue"/>
                <a:cs typeface="Helvetica Neue"/>
                <a:sym typeface="Helvetica Neue"/>
              </a:endParaRPr>
            </a:p>
          </p:txBody>
        </p:sp>
        <p:sp>
          <p:nvSpPr>
            <p:cNvPr id="551" name="Google Shape;551;p42"/>
            <p:cNvSpPr txBox="1"/>
            <p:nvPr/>
          </p:nvSpPr>
          <p:spPr>
            <a:xfrm>
              <a:off x="2971244" y="4759554"/>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52" name="Google Shape;552;p42"/>
            <p:cNvSpPr txBox="1"/>
            <p:nvPr/>
          </p:nvSpPr>
          <p:spPr>
            <a:xfrm>
              <a:off x="1573164" y="4759337"/>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600">
                <a:latin typeface="Helvetica Neue"/>
                <a:ea typeface="Helvetica Neue"/>
                <a:cs typeface="Helvetica Neue"/>
                <a:sym typeface="Helvetica Neue"/>
              </a:endParaRPr>
            </a:p>
          </p:txBody>
        </p:sp>
        <p:sp>
          <p:nvSpPr>
            <p:cNvPr id="553" name="Google Shape;553;p42"/>
            <p:cNvSpPr txBox="1"/>
            <p:nvPr/>
          </p:nvSpPr>
          <p:spPr>
            <a:xfrm>
              <a:off x="4369211" y="4759335"/>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554" name="Google Shape;554;p42"/>
            <p:cNvSpPr txBox="1"/>
            <p:nvPr/>
          </p:nvSpPr>
          <p:spPr>
            <a:xfrm>
              <a:off x="7226989" y="4763435"/>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555" name="Google Shape;555;p42"/>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id="556" name="Google Shape;556;p42"/>
          <p:cNvPicPr preferRelativeResize="0"/>
          <p:nvPr/>
        </p:nvPicPr>
        <p:blipFill>
          <a:blip r:embed="rId3">
            <a:alphaModFix/>
          </a:blip>
          <a:stretch>
            <a:fillRect/>
          </a:stretch>
        </p:blipFill>
        <p:spPr>
          <a:xfrm>
            <a:off x="495951" y="2203201"/>
            <a:ext cx="2965375" cy="3953848"/>
          </a:xfrm>
          <a:prstGeom prst="rect">
            <a:avLst/>
          </a:prstGeom>
          <a:noFill/>
          <a:ln>
            <a:noFill/>
          </a:ln>
        </p:spPr>
      </p:pic>
      <p:pic>
        <p:nvPicPr>
          <p:cNvPr id="557" name="Google Shape;557;p42"/>
          <p:cNvPicPr preferRelativeResize="0"/>
          <p:nvPr/>
        </p:nvPicPr>
        <p:blipFill>
          <a:blip r:embed="rId4">
            <a:alphaModFix/>
          </a:blip>
          <a:stretch>
            <a:fillRect/>
          </a:stretch>
        </p:blipFill>
        <p:spPr>
          <a:xfrm>
            <a:off x="4157249" y="2921774"/>
            <a:ext cx="2325950" cy="2167875"/>
          </a:xfrm>
          <a:prstGeom prst="rect">
            <a:avLst/>
          </a:prstGeom>
          <a:noFill/>
          <a:ln>
            <a:noFill/>
          </a:ln>
        </p:spPr>
      </p:pic>
      <p:cxnSp>
        <p:nvCxnSpPr>
          <p:cNvPr id="558" name="Google Shape;558;p42"/>
          <p:cNvCxnSpPr/>
          <p:nvPr/>
        </p:nvCxnSpPr>
        <p:spPr>
          <a:xfrm flipH="1">
            <a:off x="1918975" y="2944550"/>
            <a:ext cx="2230800" cy="1663500"/>
          </a:xfrm>
          <a:prstGeom prst="straightConnector1">
            <a:avLst/>
          </a:prstGeom>
          <a:noFill/>
          <a:ln cap="flat" cmpd="sng" w="19050">
            <a:solidFill>
              <a:schemeClr val="accent1"/>
            </a:solidFill>
            <a:prstDash val="solid"/>
            <a:round/>
            <a:headEnd len="med" w="med" type="none"/>
            <a:tailEnd len="med" w="med" type="none"/>
          </a:ln>
        </p:spPr>
      </p:cxnSp>
      <p:cxnSp>
        <p:nvCxnSpPr>
          <p:cNvPr id="559" name="Google Shape;559;p42"/>
          <p:cNvCxnSpPr/>
          <p:nvPr/>
        </p:nvCxnSpPr>
        <p:spPr>
          <a:xfrm rot="10800000">
            <a:off x="1928425" y="4854075"/>
            <a:ext cx="2230800" cy="245700"/>
          </a:xfrm>
          <a:prstGeom prst="straightConnector1">
            <a:avLst/>
          </a:prstGeom>
          <a:noFill/>
          <a:ln cap="flat" cmpd="sng" w="19050">
            <a:solidFill>
              <a:schemeClr val="accent1"/>
            </a:solidFill>
            <a:prstDash val="solid"/>
            <a:round/>
            <a:headEnd len="med" w="med" type="none"/>
            <a:tailEnd len="med" w="med" type="none"/>
          </a:ln>
        </p:spPr>
      </p:cxnSp>
      <p:sp>
        <p:nvSpPr>
          <p:cNvPr id="560" name="Google Shape;560;p42"/>
          <p:cNvSpPr/>
          <p:nvPr/>
        </p:nvSpPr>
        <p:spPr>
          <a:xfrm>
            <a:off x="1923250" y="4606400"/>
            <a:ext cx="235200" cy="235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61" name="Google Shape;561;p42"/>
          <p:cNvSpPr txBox="1"/>
          <p:nvPr/>
        </p:nvSpPr>
        <p:spPr>
          <a:xfrm>
            <a:off x="7179125" y="2796900"/>
            <a:ext cx="5034900" cy="252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Our PEO-based solutions did not produce spinnable solutions.</a:t>
            </a:r>
            <a:endParaRPr sz="24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rPr lang="en-US" sz="2400">
                <a:solidFill>
                  <a:schemeClr val="dk1"/>
                </a:solidFill>
                <a:latin typeface="Helvetica Neue"/>
                <a:ea typeface="Helvetica Neue"/>
                <a:cs typeface="Helvetica Neue"/>
                <a:sym typeface="Helvetica Neue"/>
              </a:rPr>
              <a:t>Using polystyrene gave spinnable fibres in all iron proportions with varying viscosity.</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dk1"/>
              </a:solidFill>
              <a:latin typeface="Helvetica Neue"/>
              <a:ea typeface="Helvetica Neue"/>
              <a:cs typeface="Helvetica Neue"/>
              <a:sym typeface="Helvetica Neue"/>
            </a:endParaRPr>
          </a:p>
        </p:txBody>
      </p:sp>
      <p:sp>
        <p:nvSpPr>
          <p:cNvPr id="562" name="Google Shape;562;p42"/>
          <p:cNvSpPr txBox="1"/>
          <p:nvPr/>
        </p:nvSpPr>
        <p:spPr>
          <a:xfrm>
            <a:off x="4159225" y="5224725"/>
            <a:ext cx="7468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Distance between fibres ~ 1 mm</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Thickness of fibres ~ 10+ μm</a:t>
            </a:r>
            <a:endParaRPr sz="2400">
              <a:solidFill>
                <a:schemeClr val="dk1"/>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7" name="Shape 567"/>
        <p:cNvGrpSpPr/>
        <p:nvPr/>
      </p:nvGrpSpPr>
      <p:grpSpPr>
        <a:xfrm>
          <a:off x="0" y="0"/>
          <a:ext cx="0" cy="0"/>
          <a:chOff x="0" y="0"/>
          <a:chExt cx="0" cy="0"/>
        </a:xfrm>
      </p:grpSpPr>
      <p:sp>
        <p:nvSpPr>
          <p:cNvPr id="568" name="Google Shape;568;p43"/>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4444">
                <a:latin typeface="Helvetica Neue"/>
                <a:ea typeface="Helvetica Neue"/>
                <a:cs typeface="Helvetica Neue"/>
                <a:sym typeface="Helvetica Neue"/>
              </a:rPr>
              <a:t>Microscopy</a:t>
            </a:r>
            <a:endParaRPr sz="4444">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Fibres Should be as Uniform as Possible</a:t>
            </a:r>
            <a:endParaRPr b="0" sz="2600">
              <a:solidFill>
                <a:schemeClr val="accent1"/>
              </a:solidFill>
              <a:latin typeface="Helvetica Neue"/>
              <a:ea typeface="Helvetica Neue"/>
              <a:cs typeface="Helvetica Neue"/>
              <a:sym typeface="Helvetica Neue"/>
            </a:endParaRPr>
          </a:p>
        </p:txBody>
      </p:sp>
      <p:sp>
        <p:nvSpPr>
          <p:cNvPr id="569" name="Google Shape;569;p43"/>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70" name="Google Shape;570;p43"/>
          <p:cNvGrpSpPr/>
          <p:nvPr/>
        </p:nvGrpSpPr>
        <p:grpSpPr>
          <a:xfrm>
            <a:off x="285249" y="6283200"/>
            <a:ext cx="10981597" cy="582018"/>
            <a:chOff x="172590" y="4703277"/>
            <a:chExt cx="8386099" cy="444458"/>
          </a:xfrm>
        </p:grpSpPr>
        <p:sp>
          <p:nvSpPr>
            <p:cNvPr id="571" name="Google Shape;571;p43"/>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600">
                <a:latin typeface="Helvetica Neue"/>
                <a:ea typeface="Helvetica Neue"/>
                <a:cs typeface="Helvetica Neue"/>
                <a:sym typeface="Helvetica Neue"/>
              </a:endParaRPr>
            </a:p>
          </p:txBody>
        </p:sp>
        <p:sp>
          <p:nvSpPr>
            <p:cNvPr id="572" name="Google Shape;572;p43"/>
            <p:cNvSpPr txBox="1"/>
            <p:nvPr/>
          </p:nvSpPr>
          <p:spPr>
            <a:xfrm>
              <a:off x="5764910"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Results</a:t>
              </a:r>
              <a:endParaRPr sz="1700">
                <a:latin typeface="Helvetica Neue"/>
                <a:ea typeface="Helvetica Neue"/>
                <a:cs typeface="Helvetica Neue"/>
                <a:sym typeface="Helvetica Neue"/>
              </a:endParaRPr>
            </a:p>
          </p:txBody>
        </p:sp>
        <p:sp>
          <p:nvSpPr>
            <p:cNvPr id="573" name="Google Shape;573;p43"/>
            <p:cNvSpPr txBox="1"/>
            <p:nvPr/>
          </p:nvSpPr>
          <p:spPr>
            <a:xfrm>
              <a:off x="2971244" y="475955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74" name="Google Shape;574;p43"/>
            <p:cNvSpPr txBox="1"/>
            <p:nvPr/>
          </p:nvSpPr>
          <p:spPr>
            <a:xfrm>
              <a:off x="157316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600">
                <a:latin typeface="Helvetica Neue"/>
                <a:ea typeface="Helvetica Neue"/>
                <a:cs typeface="Helvetica Neue"/>
                <a:sym typeface="Helvetica Neue"/>
              </a:endParaRPr>
            </a:p>
          </p:txBody>
        </p:sp>
        <p:sp>
          <p:nvSpPr>
            <p:cNvPr id="575" name="Google Shape;575;p43"/>
            <p:cNvSpPr txBox="1"/>
            <p:nvPr/>
          </p:nvSpPr>
          <p:spPr>
            <a:xfrm>
              <a:off x="4369211"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576" name="Google Shape;576;p43"/>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577" name="Google Shape;577;p43"/>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id="578" name="Google Shape;578;p43"/>
          <p:cNvPicPr preferRelativeResize="0"/>
          <p:nvPr/>
        </p:nvPicPr>
        <p:blipFill>
          <a:blip r:embed="rId3">
            <a:alphaModFix/>
          </a:blip>
          <a:stretch>
            <a:fillRect/>
          </a:stretch>
        </p:blipFill>
        <p:spPr>
          <a:xfrm>
            <a:off x="4418501" y="2239411"/>
            <a:ext cx="3354998" cy="3145339"/>
          </a:xfrm>
          <a:prstGeom prst="rect">
            <a:avLst/>
          </a:prstGeom>
          <a:noFill/>
          <a:ln>
            <a:noFill/>
          </a:ln>
        </p:spPr>
      </p:pic>
      <p:pic>
        <p:nvPicPr>
          <p:cNvPr id="579" name="Google Shape;579;p43"/>
          <p:cNvPicPr preferRelativeResize="0"/>
          <p:nvPr/>
        </p:nvPicPr>
        <p:blipFill>
          <a:blip r:embed="rId4">
            <a:alphaModFix/>
          </a:blip>
          <a:stretch>
            <a:fillRect/>
          </a:stretch>
        </p:blipFill>
        <p:spPr>
          <a:xfrm>
            <a:off x="8234588" y="2239400"/>
            <a:ext cx="3355023" cy="3145349"/>
          </a:xfrm>
          <a:prstGeom prst="rect">
            <a:avLst/>
          </a:prstGeom>
          <a:noFill/>
          <a:ln>
            <a:noFill/>
          </a:ln>
        </p:spPr>
      </p:pic>
      <p:pic>
        <p:nvPicPr>
          <p:cNvPr id="580" name="Google Shape;580;p43"/>
          <p:cNvPicPr preferRelativeResize="0"/>
          <p:nvPr/>
        </p:nvPicPr>
        <p:blipFill>
          <a:blip r:embed="rId5">
            <a:alphaModFix/>
          </a:blip>
          <a:stretch>
            <a:fillRect/>
          </a:stretch>
        </p:blipFill>
        <p:spPr>
          <a:xfrm>
            <a:off x="602400" y="2239438"/>
            <a:ext cx="3354998" cy="3145282"/>
          </a:xfrm>
          <a:prstGeom prst="rect">
            <a:avLst/>
          </a:prstGeom>
          <a:noFill/>
          <a:ln>
            <a:noFill/>
          </a:ln>
        </p:spPr>
      </p:pic>
      <p:sp>
        <p:nvSpPr>
          <p:cNvPr id="581" name="Google Shape;581;p43"/>
          <p:cNvSpPr txBox="1"/>
          <p:nvPr/>
        </p:nvSpPr>
        <p:spPr>
          <a:xfrm>
            <a:off x="602400" y="5384750"/>
            <a:ext cx="3354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Polymer-only fibres</a:t>
            </a:r>
            <a:endParaRPr sz="24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i="1" lang="en-US" sz="2400">
                <a:solidFill>
                  <a:schemeClr val="dk1"/>
                </a:solidFill>
                <a:latin typeface="Helvetica Neue"/>
                <a:ea typeface="Helvetica Neue"/>
                <a:cs typeface="Helvetica Neue"/>
                <a:sym typeface="Helvetica Neue"/>
              </a:rPr>
              <a:t>d</a:t>
            </a:r>
            <a:r>
              <a:rPr lang="en-US" sz="2400">
                <a:solidFill>
                  <a:schemeClr val="dk1"/>
                </a:solidFill>
                <a:latin typeface="Helvetica Neue"/>
                <a:ea typeface="Helvetica Neue"/>
                <a:cs typeface="Helvetica Neue"/>
                <a:sym typeface="Helvetica Neue"/>
              </a:rPr>
              <a:t> ~ 50 μm</a:t>
            </a:r>
            <a:endParaRPr sz="2400">
              <a:solidFill>
                <a:schemeClr val="dk1"/>
              </a:solidFill>
              <a:latin typeface="Helvetica Neue"/>
              <a:ea typeface="Helvetica Neue"/>
              <a:cs typeface="Helvetica Neue"/>
              <a:sym typeface="Helvetica Neue"/>
            </a:endParaRPr>
          </a:p>
        </p:txBody>
      </p:sp>
      <p:sp>
        <p:nvSpPr>
          <p:cNvPr id="582" name="Google Shape;582;p43"/>
          <p:cNvSpPr txBox="1"/>
          <p:nvPr/>
        </p:nvSpPr>
        <p:spPr>
          <a:xfrm>
            <a:off x="4185962" y="5384750"/>
            <a:ext cx="7403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Magnetic</a:t>
            </a:r>
            <a:r>
              <a:rPr lang="en-US" sz="2400">
                <a:solidFill>
                  <a:schemeClr val="dk1"/>
                </a:solidFill>
                <a:latin typeface="Helvetica Neue"/>
                <a:ea typeface="Helvetica Neue"/>
                <a:cs typeface="Helvetica Neue"/>
                <a:sym typeface="Helvetica Neue"/>
              </a:rPr>
              <a:t> fibres, 30 wt% iron oxide</a:t>
            </a:r>
            <a:endParaRPr sz="24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i="1" lang="en-US" sz="2400">
                <a:solidFill>
                  <a:schemeClr val="dk1"/>
                </a:solidFill>
                <a:latin typeface="Helvetica Neue"/>
                <a:ea typeface="Helvetica Neue"/>
                <a:cs typeface="Helvetica Neue"/>
                <a:sym typeface="Helvetica Neue"/>
              </a:rPr>
              <a:t>d</a:t>
            </a:r>
            <a:r>
              <a:rPr lang="en-US" sz="2400">
                <a:solidFill>
                  <a:schemeClr val="dk1"/>
                </a:solidFill>
                <a:latin typeface="Helvetica Neue"/>
                <a:ea typeface="Helvetica Neue"/>
                <a:cs typeface="Helvetica Neue"/>
                <a:sym typeface="Helvetica Neue"/>
              </a:rPr>
              <a:t> ~ 10 μm</a:t>
            </a:r>
            <a:endParaRPr sz="2400">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1" name="Google Shape;201;p26"/>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1EFEF"/>
            </a:solidFill>
            <a:prstDash val="solid"/>
            <a:miter lim="800000"/>
            <a:headEnd len="sm" w="sm" type="none"/>
            <a:tailEnd len="sm" w="sm" type="none"/>
          </a:ln>
          <a:effectLst>
            <a:outerShdw blurRad="50800" rotWithShape="0" algn="l"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2" name="Google Shape;202;p26"/>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3" name="Google Shape;203;p26"/>
          <p:cNvSpPr txBox="1"/>
          <p:nvPr>
            <p:ph type="title"/>
          </p:nvPr>
        </p:nvSpPr>
        <p:spPr>
          <a:xfrm>
            <a:off x="621792" y="1161288"/>
            <a:ext cx="3602700" cy="452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Presentation Outline</a:t>
            </a:r>
            <a:endParaRPr>
              <a:latin typeface="Helvetica Neue"/>
              <a:ea typeface="Helvetica Neue"/>
              <a:cs typeface="Helvetica Neue"/>
              <a:sym typeface="Helvetica Neue"/>
            </a:endParaRPr>
          </a:p>
        </p:txBody>
      </p:sp>
      <p:sp>
        <p:nvSpPr>
          <p:cNvPr id="204" name="Google Shape;204;p26"/>
          <p:cNvSpPr/>
          <p:nvPr/>
        </p:nvSpPr>
        <p:spPr>
          <a:xfrm>
            <a:off x="0" y="3081528"/>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grpSp>
        <p:nvGrpSpPr>
          <p:cNvPr id="205" name="Google Shape;205;p26"/>
          <p:cNvGrpSpPr/>
          <p:nvPr/>
        </p:nvGrpSpPr>
        <p:grpSpPr>
          <a:xfrm>
            <a:off x="5303520" y="678439"/>
            <a:ext cx="6364242" cy="5510128"/>
            <a:chOff x="0" y="1783"/>
            <a:chExt cx="6364242" cy="5510128"/>
          </a:xfrm>
        </p:grpSpPr>
        <p:sp>
          <p:nvSpPr>
            <p:cNvPr id="206" name="Google Shape;206;p26"/>
            <p:cNvSpPr/>
            <p:nvPr/>
          </p:nvSpPr>
          <p:spPr>
            <a:xfrm>
              <a:off x="0" y="1783"/>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26"/>
            <p:cNvSpPr/>
            <p:nvPr/>
          </p:nvSpPr>
          <p:spPr>
            <a:xfrm>
              <a:off x="229911" y="172791"/>
              <a:ext cx="417900" cy="417900"/>
            </a:xfrm>
            <a:prstGeom prst="rect">
              <a:avLst/>
            </a:prstGeom>
            <a:blipFill rotWithShape="1">
              <a:blip r:embed="rId3">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26"/>
            <p:cNvSpPr/>
            <p:nvPr/>
          </p:nvSpPr>
          <p:spPr>
            <a:xfrm>
              <a:off x="877842" y="1783"/>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txBox="1"/>
            <p:nvPr/>
          </p:nvSpPr>
          <p:spPr>
            <a:xfrm>
              <a:off x="877842" y="1783"/>
              <a:ext cx="54864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Introduction</a:t>
              </a:r>
              <a:endParaRPr>
                <a:latin typeface="Helvetica Neue"/>
                <a:ea typeface="Helvetica Neue"/>
                <a:cs typeface="Helvetica Neue"/>
                <a:sym typeface="Helvetica Neue"/>
              </a:endParaRPr>
            </a:p>
          </p:txBody>
        </p:sp>
        <p:sp>
          <p:nvSpPr>
            <p:cNvPr id="210" name="Google Shape;210;p26"/>
            <p:cNvSpPr/>
            <p:nvPr/>
          </p:nvSpPr>
          <p:spPr>
            <a:xfrm>
              <a:off x="0" y="951829"/>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229911" y="1122837"/>
              <a:ext cx="417900" cy="417900"/>
            </a:xfrm>
            <a:prstGeom prst="rect">
              <a:avLst/>
            </a:prstGeom>
            <a:blipFill rotWithShape="1">
              <a:blip r:embed="rId4">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p:nvPr/>
          </p:nvSpPr>
          <p:spPr>
            <a:xfrm>
              <a:off x="877842" y="951829"/>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26"/>
            <p:cNvSpPr txBox="1"/>
            <p:nvPr/>
          </p:nvSpPr>
          <p:spPr>
            <a:xfrm>
              <a:off x="877842" y="951829"/>
              <a:ext cx="54864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Project Goals</a:t>
              </a:r>
              <a:endParaRPr>
                <a:latin typeface="Helvetica Neue"/>
                <a:ea typeface="Helvetica Neue"/>
                <a:cs typeface="Helvetica Neue"/>
                <a:sym typeface="Helvetica Neue"/>
              </a:endParaRPr>
            </a:p>
          </p:txBody>
        </p:sp>
        <p:sp>
          <p:nvSpPr>
            <p:cNvPr id="214" name="Google Shape;214;p26"/>
            <p:cNvSpPr/>
            <p:nvPr/>
          </p:nvSpPr>
          <p:spPr>
            <a:xfrm>
              <a:off x="0" y="1901874"/>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229911" y="2072883"/>
              <a:ext cx="417900" cy="417900"/>
            </a:xfrm>
            <a:prstGeom prst="rect">
              <a:avLst/>
            </a:prstGeom>
            <a:blipFill rotWithShape="1">
              <a:blip r:embed="rId5">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p:nvPr/>
          </p:nvSpPr>
          <p:spPr>
            <a:xfrm>
              <a:off x="877842" y="1901874"/>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26"/>
            <p:cNvSpPr txBox="1"/>
            <p:nvPr/>
          </p:nvSpPr>
          <p:spPr>
            <a:xfrm>
              <a:off x="877842" y="1901874"/>
              <a:ext cx="54864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Theory</a:t>
              </a:r>
              <a:endParaRPr>
                <a:latin typeface="Helvetica Neue"/>
                <a:ea typeface="Helvetica Neue"/>
                <a:cs typeface="Helvetica Neue"/>
                <a:sym typeface="Helvetica Neue"/>
              </a:endParaRPr>
            </a:p>
          </p:txBody>
        </p:sp>
        <p:sp>
          <p:nvSpPr>
            <p:cNvPr id="218" name="Google Shape;218;p26"/>
            <p:cNvSpPr/>
            <p:nvPr/>
          </p:nvSpPr>
          <p:spPr>
            <a:xfrm>
              <a:off x="25" y="3801970"/>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229899" y="3972978"/>
              <a:ext cx="417900" cy="417900"/>
            </a:xfrm>
            <a:prstGeom prst="rect">
              <a:avLst/>
            </a:prstGeom>
            <a:blipFill rotWithShape="1">
              <a:blip r:embed="rId6">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p:nvPr/>
          </p:nvSpPr>
          <p:spPr>
            <a:xfrm>
              <a:off x="877842" y="2851920"/>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26"/>
            <p:cNvSpPr txBox="1"/>
            <p:nvPr/>
          </p:nvSpPr>
          <p:spPr>
            <a:xfrm>
              <a:off x="877842" y="2851920"/>
              <a:ext cx="54864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rPr>
                <a:t>Practical Methods</a:t>
              </a:r>
              <a:endParaRPr/>
            </a:p>
          </p:txBody>
        </p:sp>
        <p:sp>
          <p:nvSpPr>
            <p:cNvPr id="222" name="Google Shape;222;p26"/>
            <p:cNvSpPr/>
            <p:nvPr/>
          </p:nvSpPr>
          <p:spPr>
            <a:xfrm>
              <a:off x="25" y="2851916"/>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229911" y="3022924"/>
              <a:ext cx="417900" cy="417900"/>
            </a:xfrm>
            <a:prstGeom prst="rect">
              <a:avLst/>
            </a:prstGeom>
            <a:blipFill rotWithShape="1">
              <a:blip r:embed="rId7">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877842" y="3801966"/>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txBox="1"/>
            <p:nvPr/>
          </p:nvSpPr>
          <p:spPr>
            <a:xfrm>
              <a:off x="877842" y="3801966"/>
              <a:ext cx="54864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Results</a:t>
              </a:r>
              <a:endParaRPr>
                <a:latin typeface="Helvetica Neue"/>
                <a:ea typeface="Helvetica Neue"/>
                <a:cs typeface="Helvetica Neue"/>
                <a:sym typeface="Helvetica Neue"/>
              </a:endParaRPr>
            </a:p>
          </p:txBody>
        </p:sp>
        <p:sp>
          <p:nvSpPr>
            <p:cNvPr id="226" name="Google Shape;226;p26"/>
            <p:cNvSpPr/>
            <p:nvPr/>
          </p:nvSpPr>
          <p:spPr>
            <a:xfrm>
              <a:off x="0" y="4752011"/>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26"/>
            <p:cNvSpPr/>
            <p:nvPr/>
          </p:nvSpPr>
          <p:spPr>
            <a:xfrm>
              <a:off x="229911" y="4923020"/>
              <a:ext cx="417900" cy="417900"/>
            </a:xfrm>
            <a:prstGeom prst="rect">
              <a:avLst/>
            </a:prstGeom>
            <a:blipFill rotWithShape="1">
              <a:blip r:embed="rId8">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877842" y="4752011"/>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txBox="1"/>
            <p:nvPr/>
          </p:nvSpPr>
          <p:spPr>
            <a:xfrm>
              <a:off x="877842" y="4752011"/>
              <a:ext cx="54864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Work To Do</a:t>
              </a:r>
              <a:endParaRPr>
                <a:latin typeface="Helvetica Neue"/>
                <a:ea typeface="Helvetica Neue"/>
                <a:cs typeface="Helvetica Neue"/>
                <a:sym typeface="Helvetica Neue"/>
              </a:endParaRPr>
            </a:p>
          </p:txBody>
        </p:sp>
      </p:grpSp>
      <p:sp>
        <p:nvSpPr>
          <p:cNvPr id="230" name="Google Shape;230;p26"/>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31" name="Google Shape;231;p26"/>
          <p:cNvSpPr txBox="1"/>
          <p:nvPr/>
        </p:nvSpPr>
        <p:spPr>
          <a:xfrm>
            <a:off x="6207675" y="3518575"/>
            <a:ext cx="55581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Practical Methods</a:t>
            </a:r>
            <a:endParaRPr>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44"/>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4444">
                <a:latin typeface="Helvetica Neue"/>
                <a:ea typeface="Helvetica Neue"/>
                <a:cs typeface="Helvetica Neue"/>
                <a:sym typeface="Helvetica Neue"/>
              </a:rPr>
              <a:t>Magnetic Responsiveness</a:t>
            </a:r>
            <a:endParaRPr sz="4444">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Fibres Should Deflect in a Magnetic Field</a:t>
            </a:r>
            <a:endParaRPr b="0" sz="2600">
              <a:solidFill>
                <a:schemeClr val="accent1"/>
              </a:solidFill>
              <a:latin typeface="Helvetica Neue"/>
              <a:ea typeface="Helvetica Neue"/>
              <a:cs typeface="Helvetica Neue"/>
              <a:sym typeface="Helvetica Neue"/>
            </a:endParaRPr>
          </a:p>
        </p:txBody>
      </p:sp>
      <p:sp>
        <p:nvSpPr>
          <p:cNvPr id="589" name="Google Shape;589;p44"/>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90" name="Google Shape;590;p44"/>
          <p:cNvGrpSpPr/>
          <p:nvPr/>
        </p:nvGrpSpPr>
        <p:grpSpPr>
          <a:xfrm>
            <a:off x="285249" y="6283200"/>
            <a:ext cx="10981597" cy="582018"/>
            <a:chOff x="172590" y="4703277"/>
            <a:chExt cx="8386099" cy="444458"/>
          </a:xfrm>
        </p:grpSpPr>
        <p:sp>
          <p:nvSpPr>
            <p:cNvPr id="591" name="Google Shape;591;p44"/>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600">
                <a:latin typeface="Helvetica Neue"/>
                <a:ea typeface="Helvetica Neue"/>
                <a:cs typeface="Helvetica Neue"/>
                <a:sym typeface="Helvetica Neue"/>
              </a:endParaRPr>
            </a:p>
          </p:txBody>
        </p:sp>
        <p:sp>
          <p:nvSpPr>
            <p:cNvPr id="592" name="Google Shape;592;p44"/>
            <p:cNvSpPr txBox="1"/>
            <p:nvPr/>
          </p:nvSpPr>
          <p:spPr>
            <a:xfrm>
              <a:off x="5764910"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Results</a:t>
              </a:r>
              <a:endParaRPr sz="1700">
                <a:latin typeface="Helvetica Neue"/>
                <a:ea typeface="Helvetica Neue"/>
                <a:cs typeface="Helvetica Neue"/>
                <a:sym typeface="Helvetica Neue"/>
              </a:endParaRPr>
            </a:p>
          </p:txBody>
        </p:sp>
        <p:sp>
          <p:nvSpPr>
            <p:cNvPr id="593" name="Google Shape;593;p44"/>
            <p:cNvSpPr txBox="1"/>
            <p:nvPr/>
          </p:nvSpPr>
          <p:spPr>
            <a:xfrm>
              <a:off x="2971244" y="475955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94" name="Google Shape;594;p44"/>
            <p:cNvSpPr txBox="1"/>
            <p:nvPr/>
          </p:nvSpPr>
          <p:spPr>
            <a:xfrm>
              <a:off x="157316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600">
                <a:latin typeface="Helvetica Neue"/>
                <a:ea typeface="Helvetica Neue"/>
                <a:cs typeface="Helvetica Neue"/>
                <a:sym typeface="Helvetica Neue"/>
              </a:endParaRPr>
            </a:p>
          </p:txBody>
        </p:sp>
        <p:sp>
          <p:nvSpPr>
            <p:cNvPr id="595" name="Google Shape;595;p44"/>
            <p:cNvSpPr txBox="1"/>
            <p:nvPr/>
          </p:nvSpPr>
          <p:spPr>
            <a:xfrm>
              <a:off x="4369211"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596" name="Google Shape;596;p44"/>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597" name="Google Shape;597;p44"/>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id="598" name="Google Shape;598;p44"/>
          <p:cNvPicPr preferRelativeResize="0"/>
          <p:nvPr/>
        </p:nvPicPr>
        <p:blipFill>
          <a:blip r:embed="rId3">
            <a:alphaModFix/>
          </a:blip>
          <a:stretch>
            <a:fillRect/>
          </a:stretch>
        </p:blipFill>
        <p:spPr>
          <a:xfrm>
            <a:off x="475400" y="2206375"/>
            <a:ext cx="3800199" cy="3152300"/>
          </a:xfrm>
          <a:prstGeom prst="rect">
            <a:avLst/>
          </a:prstGeom>
          <a:noFill/>
          <a:ln>
            <a:noFill/>
          </a:ln>
        </p:spPr>
      </p:pic>
      <p:sp>
        <p:nvSpPr>
          <p:cNvPr id="599" name="Google Shape;599;p44"/>
          <p:cNvSpPr txBox="1"/>
          <p:nvPr/>
        </p:nvSpPr>
        <p:spPr>
          <a:xfrm>
            <a:off x="366825" y="5275900"/>
            <a:ext cx="5513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Analytic magnetic flux density</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around a cuboidal bar magnet</a:t>
            </a:r>
            <a:endParaRPr sz="2400">
              <a:solidFill>
                <a:schemeClr val="dk1"/>
              </a:solidFill>
              <a:latin typeface="Helvetica Neue"/>
              <a:ea typeface="Helvetica Neue"/>
              <a:cs typeface="Helvetica Neue"/>
              <a:sym typeface="Helvetica Neue"/>
            </a:endParaRPr>
          </a:p>
        </p:txBody>
      </p:sp>
      <p:sp>
        <p:nvSpPr>
          <p:cNvPr id="600" name="Google Shape;600;p44"/>
          <p:cNvSpPr txBox="1"/>
          <p:nvPr/>
        </p:nvSpPr>
        <p:spPr>
          <a:xfrm>
            <a:off x="4981325" y="2290225"/>
            <a:ext cx="6803700" cy="363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The response to a magnet was difficult to control. It was either too weak to observe or too strong, and the fibres would fall into the magnet, breaking due to their fragility.</a:t>
            </a:r>
            <a:endParaRPr sz="24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These simple tests were performed with a permanent magnet. Going forward, an electromagnet will be used, whose field can be controlled by current input.</a:t>
            </a:r>
            <a:endParaRPr sz="2400">
              <a:solidFill>
                <a:schemeClr val="dk1"/>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05" name="Shape 605"/>
        <p:cNvGrpSpPr/>
        <p:nvPr/>
      </p:nvGrpSpPr>
      <p:grpSpPr>
        <a:xfrm>
          <a:off x="0" y="0"/>
          <a:ext cx="0" cy="0"/>
          <a:chOff x="0" y="0"/>
          <a:chExt cx="0" cy="0"/>
        </a:xfrm>
      </p:grpSpPr>
      <p:sp>
        <p:nvSpPr>
          <p:cNvPr id="606" name="Google Shape;606;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07" name="Google Shape;607;p45"/>
          <p:cNvSpPr txBox="1"/>
          <p:nvPr>
            <p:ph type="title"/>
          </p:nvPr>
        </p:nvSpPr>
        <p:spPr>
          <a:xfrm>
            <a:off x="841248" y="503132"/>
            <a:ext cx="10509600" cy="1974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Work To Do</a:t>
            </a:r>
            <a:endParaRPr>
              <a:latin typeface="Helvetica Neue"/>
              <a:ea typeface="Helvetica Neue"/>
              <a:cs typeface="Helvetica Neue"/>
              <a:sym typeface="Helvetica Neue"/>
            </a:endParaRPr>
          </a:p>
        </p:txBody>
      </p:sp>
      <p:sp>
        <p:nvSpPr>
          <p:cNvPr id="608" name="Google Shape;608;p45"/>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9" name="Google Shape;609;p45"/>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0" name="Google Shape;610;p45"/>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611" name="Google Shape;611;p45"/>
          <p:cNvSpPr txBox="1"/>
          <p:nvPr/>
        </p:nvSpPr>
        <p:spPr>
          <a:xfrm>
            <a:off x="841250" y="3148550"/>
            <a:ext cx="10506600" cy="3027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Clr>
                <a:schemeClr val="dk1"/>
              </a:buClr>
              <a:buSzPts val="1100"/>
              <a:buFont typeface="Arial"/>
              <a:buNone/>
            </a:pPr>
            <a:r>
              <a:rPr lang="en-US" sz="3200">
                <a:solidFill>
                  <a:schemeClr val="dk1"/>
                </a:solidFill>
                <a:latin typeface="Helvetica Neue"/>
                <a:ea typeface="Helvetica Neue"/>
                <a:cs typeface="Helvetica Neue"/>
                <a:sym typeface="Helvetica Neue"/>
              </a:rPr>
              <a:t>Finish Building Extrusion Apparatus</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Clr>
                <a:schemeClr val="dk1"/>
              </a:buClr>
              <a:buSzPts val="1100"/>
              <a:buFont typeface="Arial"/>
              <a:buNone/>
            </a:pPr>
            <a:r>
              <a:rPr lang="en-US" sz="3200">
                <a:solidFill>
                  <a:schemeClr val="dk1"/>
                </a:solidFill>
                <a:latin typeface="Helvetica Neue"/>
                <a:ea typeface="Helvetica Neue"/>
                <a:cs typeface="Helvetica Neue"/>
                <a:sym typeface="Helvetica Neue"/>
              </a:rPr>
              <a:t>Test More Fibre Compositions</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Clr>
                <a:schemeClr val="dk1"/>
              </a:buClr>
              <a:buSzPts val="1100"/>
              <a:buFont typeface="Arial"/>
              <a:buNone/>
            </a:pPr>
            <a:r>
              <a:rPr lang="en-US" sz="3200">
                <a:solidFill>
                  <a:schemeClr val="dk1"/>
                </a:solidFill>
                <a:latin typeface="Helvetica Neue"/>
                <a:ea typeface="Helvetica Neue"/>
                <a:cs typeface="Helvetica Neue"/>
                <a:sym typeface="Helvetica Neue"/>
              </a:rPr>
              <a:t>Finalise Material Choices</a:t>
            </a:r>
            <a:endParaRPr sz="3200">
              <a:solidFill>
                <a:schemeClr val="dk1"/>
              </a:solidFill>
              <a:latin typeface="Helvetica Neue"/>
              <a:ea typeface="Helvetica Neue"/>
              <a:cs typeface="Helvetica Neue"/>
              <a:sym typeface="Helvetica Neue"/>
            </a:endParaRPr>
          </a:p>
        </p:txBody>
      </p:sp>
      <p:sp>
        <p:nvSpPr>
          <p:cNvPr id="612" name="Google Shape;612;p45"/>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3" name="Google Shape;613;p45"/>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14" name="Google Shape;614;p45"/>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15" name="Google Shape;615;p45"/>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grpSp>
        <p:nvGrpSpPr>
          <p:cNvPr id="616" name="Google Shape;616;p45"/>
          <p:cNvGrpSpPr/>
          <p:nvPr/>
        </p:nvGrpSpPr>
        <p:grpSpPr>
          <a:xfrm>
            <a:off x="279477" y="6287483"/>
            <a:ext cx="10987432" cy="576311"/>
            <a:chOff x="172590" y="4703796"/>
            <a:chExt cx="8390555" cy="440100"/>
          </a:xfrm>
        </p:grpSpPr>
        <p:sp>
          <p:nvSpPr>
            <p:cNvPr id="617" name="Google Shape;617;p45"/>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618" name="Google Shape;618;p45"/>
            <p:cNvSpPr txBox="1"/>
            <p:nvPr/>
          </p:nvSpPr>
          <p:spPr>
            <a:xfrm>
              <a:off x="7165145" y="4703796"/>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Work To Do</a:t>
              </a:r>
              <a:endParaRPr sz="1700">
                <a:latin typeface="Helvetica Neue"/>
                <a:ea typeface="Helvetica Neue"/>
                <a:cs typeface="Helvetica Neue"/>
                <a:sym typeface="Helvetica Neue"/>
              </a:endParaRPr>
            </a:p>
          </p:txBody>
        </p:sp>
        <p:sp>
          <p:nvSpPr>
            <p:cNvPr id="619" name="Google Shape;619;p45"/>
            <p:cNvSpPr txBox="1"/>
            <p:nvPr/>
          </p:nvSpPr>
          <p:spPr>
            <a:xfrm>
              <a:off x="2971244" y="475955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620" name="Google Shape;620;p45"/>
            <p:cNvSpPr txBox="1"/>
            <p:nvPr/>
          </p:nvSpPr>
          <p:spPr>
            <a:xfrm>
              <a:off x="157316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621" name="Google Shape;621;p45"/>
            <p:cNvSpPr txBox="1"/>
            <p:nvPr/>
          </p:nvSpPr>
          <p:spPr>
            <a:xfrm>
              <a:off x="4369211"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622" name="Google Shape;622;p45"/>
            <p:cNvSpPr txBox="1"/>
            <p:nvPr/>
          </p:nvSpPr>
          <p:spPr>
            <a:xfrm>
              <a:off x="5767178" y="475933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7" name="Shape 627"/>
        <p:cNvGrpSpPr/>
        <p:nvPr/>
      </p:nvGrpSpPr>
      <p:grpSpPr>
        <a:xfrm>
          <a:off x="0" y="0"/>
          <a:ext cx="0" cy="0"/>
          <a:chOff x="0" y="0"/>
          <a:chExt cx="0" cy="0"/>
        </a:xfrm>
      </p:grpSpPr>
      <p:sp>
        <p:nvSpPr>
          <p:cNvPr id="628" name="Google Shape;628;p4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4444">
                <a:latin typeface="Helvetica Neue"/>
                <a:ea typeface="Helvetica Neue"/>
                <a:cs typeface="Helvetica Neue"/>
                <a:sym typeface="Helvetica Neue"/>
              </a:rPr>
              <a:t>End of Term Target</a:t>
            </a:r>
            <a:endParaRPr sz="4444">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The Fibre Composition will be Selected</a:t>
            </a:r>
            <a:endParaRPr b="0" sz="2600">
              <a:solidFill>
                <a:schemeClr val="accent1"/>
              </a:solidFill>
              <a:latin typeface="Helvetica Neue"/>
              <a:ea typeface="Helvetica Neue"/>
              <a:cs typeface="Helvetica Neue"/>
              <a:sym typeface="Helvetica Neue"/>
            </a:endParaRPr>
          </a:p>
        </p:txBody>
      </p:sp>
      <p:sp>
        <p:nvSpPr>
          <p:cNvPr id="629" name="Google Shape;629;p46"/>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630" name="Google Shape;630;p46"/>
          <p:cNvGrpSpPr/>
          <p:nvPr/>
        </p:nvGrpSpPr>
        <p:grpSpPr>
          <a:xfrm>
            <a:off x="285249" y="6283200"/>
            <a:ext cx="10981597" cy="582018"/>
            <a:chOff x="172590" y="4703277"/>
            <a:chExt cx="8386099" cy="444458"/>
          </a:xfrm>
        </p:grpSpPr>
        <p:sp>
          <p:nvSpPr>
            <p:cNvPr id="631" name="Google Shape;631;p46"/>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600">
                <a:latin typeface="Helvetica Neue"/>
                <a:ea typeface="Helvetica Neue"/>
                <a:cs typeface="Helvetica Neue"/>
                <a:sym typeface="Helvetica Neue"/>
              </a:endParaRPr>
            </a:p>
          </p:txBody>
        </p:sp>
        <p:sp>
          <p:nvSpPr>
            <p:cNvPr id="632" name="Google Shape;632;p46"/>
            <p:cNvSpPr txBox="1"/>
            <p:nvPr/>
          </p:nvSpPr>
          <p:spPr>
            <a:xfrm>
              <a:off x="5764910"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Results</a:t>
              </a:r>
              <a:endParaRPr sz="1700">
                <a:latin typeface="Helvetica Neue"/>
                <a:ea typeface="Helvetica Neue"/>
                <a:cs typeface="Helvetica Neue"/>
                <a:sym typeface="Helvetica Neue"/>
              </a:endParaRPr>
            </a:p>
          </p:txBody>
        </p:sp>
        <p:sp>
          <p:nvSpPr>
            <p:cNvPr id="633" name="Google Shape;633;p46"/>
            <p:cNvSpPr txBox="1"/>
            <p:nvPr/>
          </p:nvSpPr>
          <p:spPr>
            <a:xfrm>
              <a:off x="2971244" y="475955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634" name="Google Shape;634;p46"/>
            <p:cNvSpPr txBox="1"/>
            <p:nvPr/>
          </p:nvSpPr>
          <p:spPr>
            <a:xfrm>
              <a:off x="157316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600">
                <a:latin typeface="Helvetica Neue"/>
                <a:ea typeface="Helvetica Neue"/>
                <a:cs typeface="Helvetica Neue"/>
                <a:sym typeface="Helvetica Neue"/>
              </a:endParaRPr>
            </a:p>
          </p:txBody>
        </p:sp>
        <p:sp>
          <p:nvSpPr>
            <p:cNvPr id="635" name="Google Shape;635;p46"/>
            <p:cNvSpPr txBox="1"/>
            <p:nvPr/>
          </p:nvSpPr>
          <p:spPr>
            <a:xfrm>
              <a:off x="4369211"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636" name="Google Shape;636;p46"/>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637" name="Google Shape;637;p46"/>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638" name="Google Shape;638;p46"/>
          <p:cNvSpPr txBox="1"/>
          <p:nvPr/>
        </p:nvSpPr>
        <p:spPr>
          <a:xfrm>
            <a:off x="548050" y="2391150"/>
            <a:ext cx="3130500" cy="10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3D print frames that are easier to move</a:t>
            </a:r>
            <a:endParaRPr sz="2400">
              <a:solidFill>
                <a:schemeClr val="dk1"/>
              </a:solidFill>
              <a:latin typeface="Helvetica Neue"/>
              <a:ea typeface="Helvetica Neue"/>
              <a:cs typeface="Helvetica Neue"/>
              <a:sym typeface="Helvetica Neue"/>
            </a:endParaRPr>
          </a:p>
        </p:txBody>
      </p:sp>
      <p:sp>
        <p:nvSpPr>
          <p:cNvPr id="639" name="Google Shape;639;p46"/>
          <p:cNvSpPr txBox="1"/>
          <p:nvPr/>
        </p:nvSpPr>
        <p:spPr>
          <a:xfrm>
            <a:off x="2455675" y="3502575"/>
            <a:ext cx="3321900" cy="10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Control pump syringe using Python program</a:t>
            </a:r>
            <a:endParaRPr sz="2400">
              <a:solidFill>
                <a:schemeClr val="dk1"/>
              </a:solidFill>
              <a:latin typeface="Helvetica Neue"/>
              <a:ea typeface="Helvetica Neue"/>
              <a:cs typeface="Helvetica Neue"/>
              <a:sym typeface="Helvetica Neue"/>
            </a:endParaRPr>
          </a:p>
        </p:txBody>
      </p:sp>
      <p:sp>
        <p:nvSpPr>
          <p:cNvPr id="640" name="Google Shape;640;p46"/>
          <p:cNvSpPr txBox="1"/>
          <p:nvPr/>
        </p:nvSpPr>
        <p:spPr>
          <a:xfrm>
            <a:off x="4978525" y="2391150"/>
            <a:ext cx="3694200" cy="10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Set up electromagnet for formal deflection tests</a:t>
            </a:r>
            <a:endParaRPr sz="2400">
              <a:solidFill>
                <a:schemeClr val="dk1"/>
              </a:solidFill>
              <a:latin typeface="Helvetica Neue"/>
              <a:ea typeface="Helvetica Neue"/>
              <a:cs typeface="Helvetica Neue"/>
              <a:sym typeface="Helvetica Neue"/>
            </a:endParaRPr>
          </a:p>
        </p:txBody>
      </p:sp>
      <p:sp>
        <p:nvSpPr>
          <p:cNvPr id="641" name="Google Shape;641;p46"/>
          <p:cNvSpPr txBox="1"/>
          <p:nvPr/>
        </p:nvSpPr>
        <p:spPr>
          <a:xfrm>
            <a:off x="7948900" y="3502575"/>
            <a:ext cx="3810300" cy="1031400"/>
          </a:xfrm>
          <a:prstGeom prst="rect">
            <a:avLst/>
          </a:prstGeom>
          <a:solidFill>
            <a:srgbClr val="D9D2E9"/>
          </a:solid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Select materials for optimal fibre composition</a:t>
            </a:r>
            <a:endParaRPr sz="2400">
              <a:solidFill>
                <a:schemeClr val="dk1"/>
              </a:solidFill>
              <a:latin typeface="Helvetica Neue"/>
              <a:ea typeface="Helvetica Neue"/>
              <a:cs typeface="Helvetica Neue"/>
              <a:sym typeface="Helvetica Neue"/>
            </a:endParaRPr>
          </a:p>
        </p:txBody>
      </p:sp>
      <p:sp>
        <p:nvSpPr>
          <p:cNvPr id="642" name="Google Shape;642;p46"/>
          <p:cNvSpPr/>
          <p:nvPr/>
        </p:nvSpPr>
        <p:spPr>
          <a:xfrm>
            <a:off x="710900" y="4790150"/>
            <a:ext cx="10440900" cy="365100"/>
          </a:xfrm>
          <a:prstGeom prst="rightArrow">
            <a:avLst>
              <a:gd fmla="val 50000" name="adj1"/>
              <a:gd fmla="val 50000" name="adj2"/>
            </a:avLst>
          </a:prstGeom>
          <a:solidFill>
            <a:srgbClr val="CCCC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46"/>
          <p:cNvSpPr txBox="1"/>
          <p:nvPr/>
        </p:nvSpPr>
        <p:spPr>
          <a:xfrm>
            <a:off x="720050" y="5155250"/>
            <a:ext cx="10739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1"/>
                </a:solidFill>
                <a:latin typeface="Helvetica Neue"/>
                <a:ea typeface="Helvetica Neue"/>
                <a:cs typeface="Helvetica Neue"/>
                <a:sym typeface="Helvetica Neue"/>
              </a:rPr>
              <a:t>Now                     </a:t>
            </a:r>
            <a:r>
              <a:rPr lang="en-US" sz="2400">
                <a:solidFill>
                  <a:schemeClr val="dk1"/>
                </a:solidFill>
                <a:latin typeface="Helvetica Neue"/>
                <a:ea typeface="Helvetica Neue"/>
                <a:cs typeface="Helvetica Neue"/>
                <a:sym typeface="Helvetica Neue"/>
              </a:rPr>
              <a:t>~4 lab hours           ~4 lab hours              ~8 lab hours</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000">
                <a:solidFill>
                  <a:schemeClr val="dk1"/>
                </a:solidFill>
                <a:latin typeface="Helvetica Neue"/>
                <a:ea typeface="Helvetica Neue"/>
                <a:cs typeface="Helvetica Neue"/>
                <a:sym typeface="Helvetica Neue"/>
              </a:rPr>
              <a:t>                                        (1-2 days)                     (1-2 days)                         (2-4 days)</a:t>
            </a:r>
            <a:endParaRPr sz="2000">
              <a:solidFill>
                <a:schemeClr val="dk1"/>
              </a:solidFill>
              <a:latin typeface="Helvetica Neue"/>
              <a:ea typeface="Helvetica Neue"/>
              <a:cs typeface="Helvetica Neue"/>
              <a:sym typeface="Helvetica Neue"/>
            </a:endParaRPr>
          </a:p>
        </p:txBody>
      </p:sp>
      <p:cxnSp>
        <p:nvCxnSpPr>
          <p:cNvPr id="644" name="Google Shape;644;p46"/>
          <p:cNvCxnSpPr>
            <a:stCxn id="638" idx="2"/>
            <a:endCxn id="639" idx="1"/>
          </p:cNvCxnSpPr>
          <p:nvPr/>
        </p:nvCxnSpPr>
        <p:spPr>
          <a:xfrm flipH="1" rot="-5400000">
            <a:off x="1986550" y="3549300"/>
            <a:ext cx="595800" cy="342300"/>
          </a:xfrm>
          <a:prstGeom prst="curvedConnector2">
            <a:avLst/>
          </a:prstGeom>
          <a:noFill/>
          <a:ln cap="flat" cmpd="sng" w="9525">
            <a:solidFill>
              <a:schemeClr val="accent1"/>
            </a:solidFill>
            <a:prstDash val="solid"/>
            <a:round/>
            <a:headEnd len="med" w="med" type="none"/>
            <a:tailEnd len="med" w="med" type="triangle"/>
          </a:ln>
        </p:spPr>
      </p:cxnSp>
      <p:cxnSp>
        <p:nvCxnSpPr>
          <p:cNvPr id="645" name="Google Shape;645;p46"/>
          <p:cNvCxnSpPr>
            <a:stCxn id="639" idx="0"/>
            <a:endCxn id="640" idx="1"/>
          </p:cNvCxnSpPr>
          <p:nvPr/>
        </p:nvCxnSpPr>
        <p:spPr>
          <a:xfrm rot="-5400000">
            <a:off x="4249675" y="2773725"/>
            <a:ext cx="595800" cy="861900"/>
          </a:xfrm>
          <a:prstGeom prst="curvedConnector2">
            <a:avLst/>
          </a:prstGeom>
          <a:noFill/>
          <a:ln cap="flat" cmpd="sng" w="9525">
            <a:solidFill>
              <a:schemeClr val="accent1"/>
            </a:solidFill>
            <a:prstDash val="solid"/>
            <a:round/>
            <a:headEnd len="med" w="med" type="none"/>
            <a:tailEnd len="med" w="med" type="triangle"/>
          </a:ln>
        </p:spPr>
      </p:cxnSp>
      <p:cxnSp>
        <p:nvCxnSpPr>
          <p:cNvPr id="646" name="Google Shape;646;p46"/>
          <p:cNvCxnSpPr>
            <a:stCxn id="640" idx="3"/>
            <a:endCxn id="641" idx="0"/>
          </p:cNvCxnSpPr>
          <p:nvPr/>
        </p:nvCxnSpPr>
        <p:spPr>
          <a:xfrm>
            <a:off x="8672725" y="2906850"/>
            <a:ext cx="1181400" cy="595800"/>
          </a:xfrm>
          <a:prstGeom prst="curvedConnector2">
            <a:avLst/>
          </a:prstGeom>
          <a:noFill/>
          <a:ln cap="flat" cmpd="sng" w="9525">
            <a:solidFill>
              <a:schemeClr val="accent1"/>
            </a:solidFill>
            <a:prstDash val="solid"/>
            <a:round/>
            <a:headEnd len="med" w="med" type="none"/>
            <a:tailEnd len="med" w="med" type="oval"/>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51" name="Shape 651"/>
        <p:cNvGrpSpPr/>
        <p:nvPr/>
      </p:nvGrpSpPr>
      <p:grpSpPr>
        <a:xfrm>
          <a:off x="0" y="0"/>
          <a:ext cx="0" cy="0"/>
          <a:chOff x="0" y="0"/>
          <a:chExt cx="0" cy="0"/>
        </a:xfrm>
      </p:grpSpPr>
      <p:sp>
        <p:nvSpPr>
          <p:cNvPr id="652" name="Google Shape;652;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53" name="Google Shape;653;p47"/>
          <p:cNvSpPr txBox="1"/>
          <p:nvPr>
            <p:ph type="title"/>
          </p:nvPr>
        </p:nvSpPr>
        <p:spPr>
          <a:xfrm>
            <a:off x="841248" y="503132"/>
            <a:ext cx="10509600" cy="1974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Thanks For Listening</a:t>
            </a:r>
            <a:endParaRPr>
              <a:latin typeface="Helvetica Neue"/>
              <a:ea typeface="Helvetica Neue"/>
              <a:cs typeface="Helvetica Neue"/>
              <a:sym typeface="Helvetica Neue"/>
            </a:endParaRPr>
          </a:p>
        </p:txBody>
      </p:sp>
      <p:sp>
        <p:nvSpPr>
          <p:cNvPr id="654" name="Google Shape;654;p47"/>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5" name="Google Shape;655;p47"/>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56" name="Google Shape;656;p47"/>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657" name="Google Shape;657;p47"/>
          <p:cNvSpPr txBox="1"/>
          <p:nvPr/>
        </p:nvSpPr>
        <p:spPr>
          <a:xfrm>
            <a:off x="1271850" y="3148550"/>
            <a:ext cx="9409500" cy="3027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6000">
                <a:solidFill>
                  <a:schemeClr val="dk1"/>
                </a:solidFill>
                <a:latin typeface="Helvetica Neue"/>
                <a:ea typeface="Helvetica Neue"/>
                <a:cs typeface="Helvetica Neue"/>
                <a:sym typeface="Helvetica Neue"/>
              </a:rPr>
              <a:t>Q </a:t>
            </a:r>
            <a:r>
              <a:rPr lang="en-US" sz="6000">
                <a:solidFill>
                  <a:schemeClr val="accent1"/>
                </a:solidFill>
                <a:latin typeface="Helvetica Neue"/>
                <a:ea typeface="Helvetica Neue"/>
                <a:cs typeface="Helvetica Neue"/>
                <a:sym typeface="Helvetica Neue"/>
              </a:rPr>
              <a:t>&amp;</a:t>
            </a:r>
            <a:r>
              <a:rPr lang="en-US" sz="6000">
                <a:solidFill>
                  <a:schemeClr val="dk1"/>
                </a:solidFill>
                <a:latin typeface="Helvetica Neue"/>
                <a:ea typeface="Helvetica Neue"/>
                <a:cs typeface="Helvetica Neue"/>
                <a:sym typeface="Helvetica Neue"/>
              </a:rPr>
              <a:t> A</a:t>
            </a:r>
            <a:endParaRPr sz="6000">
              <a:solidFill>
                <a:schemeClr val="dk1"/>
              </a:solidFill>
              <a:latin typeface="Helvetica Neue"/>
              <a:ea typeface="Helvetica Neue"/>
              <a:cs typeface="Helvetica Neue"/>
              <a:sym typeface="Helvetica Neue"/>
            </a:endParaRPr>
          </a:p>
        </p:txBody>
      </p:sp>
      <p:sp>
        <p:nvSpPr>
          <p:cNvPr id="658" name="Google Shape;658;p47"/>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59" name="Google Shape;659;p47"/>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0" name="Google Shape;660;p47"/>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1" name="Google Shape;661;p47"/>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grpSp>
        <p:nvGrpSpPr>
          <p:cNvPr id="662" name="Google Shape;662;p47"/>
          <p:cNvGrpSpPr/>
          <p:nvPr/>
        </p:nvGrpSpPr>
        <p:grpSpPr>
          <a:xfrm>
            <a:off x="279477" y="6360209"/>
            <a:ext cx="9069974" cy="503530"/>
            <a:chOff x="172590" y="4759333"/>
            <a:chExt cx="6926288" cy="384521"/>
          </a:xfrm>
        </p:grpSpPr>
        <p:sp>
          <p:nvSpPr>
            <p:cNvPr id="663" name="Google Shape;663;p47"/>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664" name="Google Shape;664;p47"/>
            <p:cNvSpPr txBox="1"/>
            <p:nvPr/>
          </p:nvSpPr>
          <p:spPr>
            <a:xfrm>
              <a:off x="2971244" y="475955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665" name="Google Shape;665;p47"/>
            <p:cNvSpPr txBox="1"/>
            <p:nvPr/>
          </p:nvSpPr>
          <p:spPr>
            <a:xfrm>
              <a:off x="157316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666" name="Google Shape;666;p47"/>
            <p:cNvSpPr txBox="1"/>
            <p:nvPr/>
          </p:nvSpPr>
          <p:spPr>
            <a:xfrm>
              <a:off x="4369211"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667" name="Google Shape;667;p47"/>
            <p:cNvSpPr txBox="1"/>
            <p:nvPr/>
          </p:nvSpPr>
          <p:spPr>
            <a:xfrm>
              <a:off x="5767178" y="475933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grpSp>
      <p:sp>
        <p:nvSpPr>
          <p:cNvPr id="668" name="Google Shape;668;p47"/>
          <p:cNvSpPr txBox="1"/>
          <p:nvPr/>
        </p:nvSpPr>
        <p:spPr>
          <a:xfrm>
            <a:off x="9522985" y="6361977"/>
            <a:ext cx="1743900" cy="503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pic>
        <p:nvPicPr>
          <p:cNvPr id="669" name="Google Shape;669;p47"/>
          <p:cNvPicPr preferRelativeResize="0"/>
          <p:nvPr/>
        </p:nvPicPr>
        <p:blipFill>
          <a:blip r:embed="rId3">
            <a:alphaModFix/>
          </a:blip>
          <a:stretch>
            <a:fillRect/>
          </a:stretch>
        </p:blipFill>
        <p:spPr>
          <a:xfrm>
            <a:off x="841250" y="3393900"/>
            <a:ext cx="3733950" cy="2484775"/>
          </a:xfrm>
          <a:prstGeom prst="rect">
            <a:avLst/>
          </a:prstGeom>
          <a:noFill/>
          <a:ln>
            <a:noFill/>
          </a:ln>
        </p:spPr>
      </p:pic>
      <p:pic>
        <p:nvPicPr>
          <p:cNvPr id="670" name="Google Shape;670;p47"/>
          <p:cNvPicPr preferRelativeResize="0"/>
          <p:nvPr/>
        </p:nvPicPr>
        <p:blipFill>
          <a:blip r:embed="rId4">
            <a:alphaModFix/>
          </a:blip>
          <a:stretch>
            <a:fillRect/>
          </a:stretch>
        </p:blipFill>
        <p:spPr>
          <a:xfrm>
            <a:off x="7830100" y="3393901"/>
            <a:ext cx="3453600" cy="23024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6" name="Shape 236"/>
        <p:cNvGrpSpPr/>
        <p:nvPr/>
      </p:nvGrpSpPr>
      <p:grpSpPr>
        <a:xfrm>
          <a:off x="0" y="0"/>
          <a:ext cx="0" cy="0"/>
          <a:chOff x="0" y="0"/>
          <a:chExt cx="0" cy="0"/>
        </a:xfrm>
      </p:grpSpPr>
      <p:sp>
        <p:nvSpPr>
          <p:cNvPr id="237" name="Google Shape;237;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8" name="Google Shape;238;p27"/>
          <p:cNvSpPr txBox="1"/>
          <p:nvPr>
            <p:ph idx="1" type="body"/>
          </p:nvPr>
        </p:nvSpPr>
        <p:spPr>
          <a:xfrm>
            <a:off x="841248" y="3328416"/>
            <a:ext cx="10509504" cy="2715768"/>
          </a:xfrm>
          <a:prstGeom prst="rect">
            <a:avLst/>
          </a:prstGeom>
          <a:noFill/>
          <a:ln>
            <a:noFill/>
          </a:ln>
        </p:spPr>
        <p:txBody>
          <a:bodyPr anchorCtr="0" anchor="ctr" bIns="45700" lIns="91425" spcFirstLastPara="1" rIns="91425" wrap="square" tIns="45700">
            <a:normAutofit/>
          </a:bodyPr>
          <a:lstStyle/>
          <a:p>
            <a:pPr indent="0" lvl="0" marL="0" rtl="0" algn="ctr">
              <a:lnSpc>
                <a:spcPct val="110000"/>
              </a:lnSpc>
              <a:spcBef>
                <a:spcPts val="0"/>
              </a:spcBef>
              <a:spcAft>
                <a:spcPts val="0"/>
              </a:spcAft>
              <a:buClr>
                <a:schemeClr val="dk1"/>
              </a:buClr>
              <a:buSzPts val="3200"/>
              <a:buNone/>
            </a:pPr>
            <a:r>
              <a:rPr lang="en-US" sz="3200">
                <a:latin typeface="Helvetica Neue"/>
                <a:ea typeface="Helvetica Neue"/>
                <a:cs typeface="Helvetica Neue"/>
                <a:sym typeface="Helvetica Neue"/>
              </a:rPr>
              <a:t>What is the project?</a:t>
            </a:r>
            <a:endParaRPr sz="3200">
              <a:latin typeface="Helvetica Neue"/>
              <a:ea typeface="Helvetica Neue"/>
              <a:cs typeface="Helvetica Neue"/>
              <a:sym typeface="Helvetica Neue"/>
            </a:endParaRPr>
          </a:p>
          <a:p>
            <a:pPr indent="0" lvl="0" marL="0" rtl="0" algn="ctr">
              <a:lnSpc>
                <a:spcPct val="110000"/>
              </a:lnSpc>
              <a:spcBef>
                <a:spcPts val="0"/>
              </a:spcBef>
              <a:spcAft>
                <a:spcPts val="0"/>
              </a:spcAft>
              <a:buClr>
                <a:schemeClr val="dk1"/>
              </a:buClr>
              <a:buSzPts val="3200"/>
              <a:buNone/>
            </a:pPr>
            <a:r>
              <a:rPr lang="en-US" sz="3200">
                <a:latin typeface="Helvetica Neue"/>
                <a:ea typeface="Helvetica Neue"/>
                <a:cs typeface="Helvetica Neue"/>
                <a:sym typeface="Helvetica Neue"/>
              </a:rPr>
              <a:t>What’s in the literature so far?</a:t>
            </a:r>
            <a:endParaRPr sz="2000">
              <a:latin typeface="Helvetica Neue"/>
              <a:ea typeface="Helvetica Neue"/>
              <a:cs typeface="Helvetica Neue"/>
              <a:sym typeface="Helvetica Neue"/>
            </a:endParaRPr>
          </a:p>
        </p:txBody>
      </p:sp>
      <p:sp>
        <p:nvSpPr>
          <p:cNvPr id="239" name="Google Shape;239;p27"/>
          <p:cNvSpPr txBox="1"/>
          <p:nvPr>
            <p:ph type="title"/>
          </p:nvPr>
        </p:nvSpPr>
        <p:spPr>
          <a:xfrm>
            <a:off x="841248" y="503132"/>
            <a:ext cx="10509504" cy="197489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Introduction</a:t>
            </a:r>
            <a:endParaRPr>
              <a:latin typeface="Helvetica Neue"/>
              <a:ea typeface="Helvetica Neue"/>
              <a:cs typeface="Helvetica Neue"/>
              <a:sym typeface="Helvetica Neue"/>
            </a:endParaRPr>
          </a:p>
        </p:txBody>
      </p:sp>
      <p:sp>
        <p:nvSpPr>
          <p:cNvPr id="240" name="Google Shape;240;p27"/>
          <p:cNvSpPr/>
          <p:nvPr/>
        </p:nvSpPr>
        <p:spPr>
          <a:xfrm>
            <a:off x="842772" y="0"/>
            <a:ext cx="10506456" cy="19138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1" name="Google Shape;241;p27"/>
          <p:cNvSpPr/>
          <p:nvPr/>
        </p:nvSpPr>
        <p:spPr>
          <a:xfrm>
            <a:off x="841248" y="2894076"/>
            <a:ext cx="10506456" cy="18288"/>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2" name="Google Shape;242;p27"/>
          <p:cNvSpPr txBox="1"/>
          <p:nvPr/>
        </p:nvSpPr>
        <p:spPr>
          <a:xfrm>
            <a:off x="9255574" y="6389063"/>
            <a:ext cx="2743200" cy="3651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grpSp>
        <p:nvGrpSpPr>
          <p:cNvPr id="243" name="Google Shape;243;p27"/>
          <p:cNvGrpSpPr/>
          <p:nvPr/>
        </p:nvGrpSpPr>
        <p:grpSpPr>
          <a:xfrm>
            <a:off x="460341" y="6295000"/>
            <a:ext cx="10857390" cy="571879"/>
            <a:chOff x="48699" y="4703283"/>
            <a:chExt cx="8388479" cy="441837"/>
          </a:xfrm>
        </p:grpSpPr>
        <p:grpSp>
          <p:nvGrpSpPr>
            <p:cNvPr id="244" name="Google Shape;244;p27"/>
            <p:cNvGrpSpPr/>
            <p:nvPr/>
          </p:nvGrpSpPr>
          <p:grpSpPr>
            <a:xfrm>
              <a:off x="48699" y="4703283"/>
              <a:ext cx="2796159" cy="440221"/>
              <a:chOff x="182665" y="6271058"/>
              <a:chExt cx="3727241" cy="586962"/>
            </a:xfrm>
          </p:grpSpPr>
          <p:sp>
            <p:nvSpPr>
              <p:cNvPr id="245" name="Google Shape;245;p27"/>
              <p:cNvSpPr txBox="1"/>
              <p:nvPr/>
            </p:nvSpPr>
            <p:spPr>
              <a:xfrm>
                <a:off x="2134618" y="6342490"/>
                <a:ext cx="1775288" cy="5155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246" name="Google Shape;246;p27"/>
              <p:cNvSpPr txBox="1"/>
              <p:nvPr/>
            </p:nvSpPr>
            <p:spPr>
              <a:xfrm>
                <a:off x="182665" y="6271058"/>
                <a:ext cx="1863621" cy="58696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247" name="Google Shape;247;p27"/>
            <p:cNvSpPr txBox="1"/>
            <p:nvPr/>
          </p:nvSpPr>
          <p:spPr>
            <a:xfrm>
              <a:off x="2911125" y="4760956"/>
              <a:ext cx="1331813" cy="38006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248" name="Google Shape;248;p27"/>
            <p:cNvSpPr txBox="1"/>
            <p:nvPr/>
          </p:nvSpPr>
          <p:spPr>
            <a:xfrm>
              <a:off x="4309205" y="4759333"/>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249" name="Google Shape;249;p27"/>
            <p:cNvSpPr txBox="1"/>
            <p:nvPr/>
          </p:nvSpPr>
          <p:spPr>
            <a:xfrm>
              <a:off x="5707285" y="4756857"/>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250" name="Google Shape;250;p27"/>
            <p:cNvSpPr txBox="1"/>
            <p:nvPr/>
          </p:nvSpPr>
          <p:spPr>
            <a:xfrm>
              <a:off x="7105365" y="4756858"/>
              <a:ext cx="1331813" cy="38826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5" name="Shape 255"/>
        <p:cNvGrpSpPr/>
        <p:nvPr/>
      </p:nvGrpSpPr>
      <p:grpSpPr>
        <a:xfrm>
          <a:off x="0" y="0"/>
          <a:ext cx="0" cy="0"/>
          <a:chOff x="0" y="0"/>
          <a:chExt cx="0" cy="0"/>
        </a:xfrm>
      </p:grpSpPr>
      <p:sp>
        <p:nvSpPr>
          <p:cNvPr id="256" name="Google Shape;256;p28"/>
          <p:cNvSpPr txBox="1"/>
          <p:nvPr>
            <p:ph type="title"/>
          </p:nvPr>
        </p:nvSpPr>
        <p:spPr>
          <a:xfrm>
            <a:off x="1115568" y="548640"/>
            <a:ext cx="10168200" cy="1179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Helvetica Neue"/>
                <a:ea typeface="Helvetica Neue"/>
                <a:cs typeface="Helvetica Neue"/>
                <a:sym typeface="Helvetica Neue"/>
              </a:rPr>
              <a:t>Responsive Hydrogels</a:t>
            </a:r>
            <a:endParaRPr>
              <a:latin typeface="Helvetica Neue"/>
              <a:ea typeface="Helvetica Neue"/>
              <a:cs typeface="Helvetica Neue"/>
              <a:sym typeface="Helvetica Neue"/>
            </a:endParaRPr>
          </a:p>
          <a:p>
            <a:pPr indent="0" lvl="0" marL="0" rtl="0" algn="l">
              <a:spcBef>
                <a:spcPts val="0"/>
              </a:spcBef>
              <a:spcAft>
                <a:spcPts val="0"/>
              </a:spcAft>
              <a:buNone/>
            </a:pPr>
            <a:r>
              <a:rPr b="0" lang="en-US" sz="2600">
                <a:solidFill>
                  <a:schemeClr val="accent1"/>
                </a:solidFill>
                <a:latin typeface="Helvetica Neue"/>
                <a:ea typeface="Helvetica Neue"/>
                <a:cs typeface="Helvetica Neue"/>
                <a:sym typeface="Helvetica Neue"/>
              </a:rPr>
              <a:t>Materials that deform under external stimuli</a:t>
            </a:r>
            <a:endParaRPr b="0" sz="2600">
              <a:solidFill>
                <a:schemeClr val="accent1"/>
              </a:solidFill>
              <a:latin typeface="Helvetica Neue"/>
              <a:ea typeface="Helvetica Neue"/>
              <a:cs typeface="Helvetica Neue"/>
              <a:sym typeface="Helvetica Neue"/>
            </a:endParaRPr>
          </a:p>
        </p:txBody>
      </p:sp>
      <p:sp>
        <p:nvSpPr>
          <p:cNvPr id="257" name="Google Shape;257;p28"/>
          <p:cNvSpPr txBox="1"/>
          <p:nvPr>
            <p:ph idx="12" type="sldNum"/>
          </p:nvPr>
        </p:nvSpPr>
        <p:spPr>
          <a:xfrm>
            <a:off x="9255574" y="6397452"/>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58" name="Google Shape;258;p28"/>
          <p:cNvGrpSpPr/>
          <p:nvPr/>
        </p:nvGrpSpPr>
        <p:grpSpPr>
          <a:xfrm>
            <a:off x="460341" y="6294907"/>
            <a:ext cx="10857061" cy="571782"/>
            <a:chOff x="48700" y="4703288"/>
            <a:chExt cx="8388365" cy="441770"/>
          </a:xfrm>
        </p:grpSpPr>
        <p:grpSp>
          <p:nvGrpSpPr>
            <p:cNvPr id="259" name="Google Shape;259;p28"/>
            <p:cNvGrpSpPr/>
            <p:nvPr/>
          </p:nvGrpSpPr>
          <p:grpSpPr>
            <a:xfrm>
              <a:off x="48700" y="4703288"/>
              <a:ext cx="2796260" cy="440325"/>
              <a:chOff x="182665" y="6271058"/>
              <a:chExt cx="3727353" cy="587100"/>
            </a:xfrm>
          </p:grpSpPr>
          <p:sp>
            <p:nvSpPr>
              <p:cNvPr id="260" name="Google Shape;260;p28"/>
              <p:cNvSpPr txBox="1"/>
              <p:nvPr/>
            </p:nvSpPr>
            <p:spPr>
              <a:xfrm>
                <a:off x="2134618" y="6342490"/>
                <a:ext cx="1775400" cy="5154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261" name="Google Shape;261;p28"/>
              <p:cNvSpPr txBox="1"/>
              <p:nvPr/>
            </p:nvSpPr>
            <p:spPr>
              <a:xfrm>
                <a:off x="182665" y="6271058"/>
                <a:ext cx="1863600" cy="587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262" name="Google Shape;262;p28"/>
            <p:cNvSpPr txBox="1"/>
            <p:nvPr/>
          </p:nvSpPr>
          <p:spPr>
            <a:xfrm>
              <a:off x="2911125" y="4760956"/>
              <a:ext cx="1331700" cy="380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263" name="Google Shape;263;p28"/>
            <p:cNvSpPr txBox="1"/>
            <p:nvPr/>
          </p:nvSpPr>
          <p:spPr>
            <a:xfrm>
              <a:off x="4309205"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264" name="Google Shape;264;p28"/>
            <p:cNvSpPr txBox="1"/>
            <p:nvPr/>
          </p:nvSpPr>
          <p:spPr>
            <a:xfrm>
              <a:off x="5707285" y="475685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265" name="Google Shape;265;p28"/>
            <p:cNvSpPr txBox="1"/>
            <p:nvPr/>
          </p:nvSpPr>
          <p:spPr>
            <a:xfrm>
              <a:off x="7105365" y="4756858"/>
              <a:ext cx="1331700" cy="3882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pic>
        <p:nvPicPr>
          <p:cNvPr id="266" name="Google Shape;266;p28"/>
          <p:cNvPicPr preferRelativeResize="0"/>
          <p:nvPr/>
        </p:nvPicPr>
        <p:blipFill>
          <a:blip r:embed="rId3">
            <a:alphaModFix/>
          </a:blip>
          <a:stretch>
            <a:fillRect/>
          </a:stretch>
        </p:blipFill>
        <p:spPr>
          <a:xfrm>
            <a:off x="2343163" y="2147064"/>
            <a:ext cx="7385023" cy="1906275"/>
          </a:xfrm>
          <a:prstGeom prst="rect">
            <a:avLst/>
          </a:prstGeom>
          <a:noFill/>
          <a:ln>
            <a:noFill/>
          </a:ln>
        </p:spPr>
      </p:pic>
      <p:sp>
        <p:nvSpPr>
          <p:cNvPr id="267" name="Google Shape;267;p28"/>
          <p:cNvSpPr txBox="1"/>
          <p:nvPr/>
        </p:nvSpPr>
        <p:spPr>
          <a:xfrm>
            <a:off x="2357413" y="3931788"/>
            <a:ext cx="7834500" cy="9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Helvetica Neue"/>
                <a:ea typeface="Helvetica Neue"/>
                <a:cs typeface="Helvetica Neue"/>
                <a:sym typeface="Helvetica Neue"/>
              </a:rPr>
              <a:t>Biopolymer </a:t>
            </a:r>
            <a:r>
              <a:rPr lang="en-US" sz="2200">
                <a:latin typeface="Helvetica Neue"/>
                <a:ea typeface="Helvetica Neue"/>
                <a:cs typeface="Helvetica Neue"/>
                <a:sym typeface="Helvetica Neue"/>
              </a:rPr>
              <a:t>            Aqueous                  Sensorised Hydrogel</a:t>
            </a:r>
            <a:endParaRPr sz="2200">
              <a:latin typeface="Helvetica Neue"/>
              <a:ea typeface="Helvetica Neue"/>
              <a:cs typeface="Helvetica Neue"/>
              <a:sym typeface="Helvetica Neue"/>
            </a:endParaRPr>
          </a:p>
          <a:p>
            <a:pPr indent="0" lvl="0" marL="0" rtl="0" algn="l">
              <a:spcBef>
                <a:spcPts val="0"/>
              </a:spcBef>
              <a:spcAft>
                <a:spcPts val="0"/>
              </a:spcAft>
              <a:buNone/>
            </a:pPr>
            <a:r>
              <a:rPr lang="en-US" sz="2200">
                <a:latin typeface="Helvetica Neue"/>
                <a:ea typeface="Helvetica Neue"/>
                <a:cs typeface="Helvetica Neue"/>
                <a:sym typeface="Helvetica Neue"/>
              </a:rPr>
              <a:t>                              Electrolyte                     (Polyelectrolyte)</a:t>
            </a:r>
            <a:endParaRPr sz="2200">
              <a:latin typeface="Helvetica Neue"/>
              <a:ea typeface="Helvetica Neue"/>
              <a:cs typeface="Helvetica Neue"/>
              <a:sym typeface="Helvetica Neue"/>
            </a:endParaRPr>
          </a:p>
        </p:txBody>
      </p:sp>
      <p:sp>
        <p:nvSpPr>
          <p:cNvPr id="268" name="Google Shape;268;p28"/>
          <p:cNvSpPr txBox="1"/>
          <p:nvPr/>
        </p:nvSpPr>
        <p:spPr>
          <a:xfrm>
            <a:off x="426775" y="5054813"/>
            <a:ext cx="10857000" cy="10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Hydrogels are highly flexible, biocompatible, bioresorbable materials.</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They are used extensively as scaffold materials in bioprinting applications.</a:t>
            </a:r>
            <a:endParaRPr sz="2400">
              <a:solidFill>
                <a:schemeClr val="dk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29"/>
          <p:cNvSpPr txBox="1"/>
          <p:nvPr>
            <p:ph type="title"/>
          </p:nvPr>
        </p:nvSpPr>
        <p:spPr>
          <a:xfrm>
            <a:off x="1115568" y="548640"/>
            <a:ext cx="10168200" cy="11796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latin typeface="Helvetica Neue"/>
                <a:ea typeface="Helvetica Neue"/>
                <a:cs typeface="Helvetica Neue"/>
                <a:sym typeface="Helvetica Neue"/>
              </a:rPr>
              <a:t>Regenerative Medicine &amp; Tissue Engineering</a:t>
            </a:r>
            <a:endParaRPr>
              <a:latin typeface="Helvetica Neue"/>
              <a:ea typeface="Helvetica Neue"/>
              <a:cs typeface="Helvetica Neue"/>
              <a:sym typeface="Helvetica Neue"/>
            </a:endParaRPr>
          </a:p>
          <a:p>
            <a:pPr indent="0" lvl="0" marL="0" rtl="0" algn="l">
              <a:spcBef>
                <a:spcPts val="0"/>
              </a:spcBef>
              <a:spcAft>
                <a:spcPts val="0"/>
              </a:spcAft>
              <a:buNone/>
            </a:pPr>
            <a:r>
              <a:rPr b="0" lang="en-US" sz="2600">
                <a:solidFill>
                  <a:schemeClr val="accent1"/>
                </a:solidFill>
                <a:latin typeface="Helvetica Neue"/>
                <a:ea typeface="Helvetica Neue"/>
                <a:cs typeface="Helvetica Neue"/>
                <a:sym typeface="Helvetica Neue"/>
              </a:rPr>
              <a:t>Implants that become part of a person’s natural tissues over time</a:t>
            </a:r>
            <a:endParaRPr b="0" sz="2600">
              <a:solidFill>
                <a:schemeClr val="accent1"/>
              </a:solidFill>
              <a:latin typeface="Helvetica Neue"/>
              <a:ea typeface="Helvetica Neue"/>
              <a:cs typeface="Helvetica Neue"/>
              <a:sym typeface="Helvetica Neue"/>
            </a:endParaRPr>
          </a:p>
        </p:txBody>
      </p:sp>
      <p:sp>
        <p:nvSpPr>
          <p:cNvPr id="275" name="Google Shape;275;p29"/>
          <p:cNvSpPr txBox="1"/>
          <p:nvPr>
            <p:ph idx="12" type="sldNum"/>
          </p:nvPr>
        </p:nvSpPr>
        <p:spPr>
          <a:xfrm>
            <a:off x="9255574" y="6397452"/>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76" name="Google Shape;276;p29"/>
          <p:cNvGrpSpPr/>
          <p:nvPr/>
        </p:nvGrpSpPr>
        <p:grpSpPr>
          <a:xfrm>
            <a:off x="460341" y="6294907"/>
            <a:ext cx="10857061" cy="571782"/>
            <a:chOff x="48700" y="4703288"/>
            <a:chExt cx="8388365" cy="441770"/>
          </a:xfrm>
        </p:grpSpPr>
        <p:grpSp>
          <p:nvGrpSpPr>
            <p:cNvPr id="277" name="Google Shape;277;p29"/>
            <p:cNvGrpSpPr/>
            <p:nvPr/>
          </p:nvGrpSpPr>
          <p:grpSpPr>
            <a:xfrm>
              <a:off x="48700" y="4703288"/>
              <a:ext cx="2796260" cy="440325"/>
              <a:chOff x="182665" y="6271058"/>
              <a:chExt cx="3727353" cy="587100"/>
            </a:xfrm>
          </p:grpSpPr>
          <p:sp>
            <p:nvSpPr>
              <p:cNvPr id="278" name="Google Shape;278;p29"/>
              <p:cNvSpPr txBox="1"/>
              <p:nvPr/>
            </p:nvSpPr>
            <p:spPr>
              <a:xfrm>
                <a:off x="2134618" y="6342490"/>
                <a:ext cx="1775400" cy="5154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279" name="Google Shape;279;p29"/>
              <p:cNvSpPr txBox="1"/>
              <p:nvPr/>
            </p:nvSpPr>
            <p:spPr>
              <a:xfrm>
                <a:off x="182665" y="6271058"/>
                <a:ext cx="1863600" cy="587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280" name="Google Shape;280;p29"/>
            <p:cNvSpPr txBox="1"/>
            <p:nvPr/>
          </p:nvSpPr>
          <p:spPr>
            <a:xfrm>
              <a:off x="2911125" y="4760956"/>
              <a:ext cx="1331700" cy="380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281" name="Google Shape;281;p29"/>
            <p:cNvSpPr txBox="1"/>
            <p:nvPr/>
          </p:nvSpPr>
          <p:spPr>
            <a:xfrm>
              <a:off x="4309205"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282" name="Google Shape;282;p29"/>
            <p:cNvSpPr txBox="1"/>
            <p:nvPr/>
          </p:nvSpPr>
          <p:spPr>
            <a:xfrm>
              <a:off x="5707285" y="475685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283" name="Google Shape;283;p29"/>
            <p:cNvSpPr txBox="1"/>
            <p:nvPr/>
          </p:nvSpPr>
          <p:spPr>
            <a:xfrm>
              <a:off x="7105365" y="4756858"/>
              <a:ext cx="1331700" cy="3882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284" name="Google Shape;284;p29"/>
          <p:cNvSpPr txBox="1"/>
          <p:nvPr/>
        </p:nvSpPr>
        <p:spPr>
          <a:xfrm>
            <a:off x="6081475" y="4764125"/>
            <a:ext cx="5917200" cy="163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Shery’s group has already built a 3D bioprinter (Printer.HM) for extruding soft materials in the Nanoscience centre.</a:t>
            </a:r>
            <a:endParaRPr sz="2400">
              <a:solidFill>
                <a:schemeClr val="dk1"/>
              </a:solidFill>
              <a:latin typeface="Helvetica Neue"/>
              <a:ea typeface="Helvetica Neue"/>
              <a:cs typeface="Helvetica Neue"/>
              <a:sym typeface="Helvetica Neue"/>
            </a:endParaRPr>
          </a:p>
        </p:txBody>
      </p:sp>
      <p:pic>
        <p:nvPicPr>
          <p:cNvPr id="285" name="Google Shape;285;p29"/>
          <p:cNvPicPr preferRelativeResize="0"/>
          <p:nvPr/>
        </p:nvPicPr>
        <p:blipFill>
          <a:blip r:embed="rId3">
            <a:alphaModFix/>
          </a:blip>
          <a:stretch>
            <a:fillRect/>
          </a:stretch>
        </p:blipFill>
        <p:spPr>
          <a:xfrm>
            <a:off x="6186225" y="2093878"/>
            <a:ext cx="5477666" cy="2670248"/>
          </a:xfrm>
          <a:prstGeom prst="rect">
            <a:avLst/>
          </a:prstGeom>
          <a:noFill/>
          <a:ln>
            <a:noFill/>
          </a:ln>
        </p:spPr>
      </p:pic>
      <p:pic>
        <p:nvPicPr>
          <p:cNvPr id="286" name="Google Shape;286;p29"/>
          <p:cNvPicPr preferRelativeResize="0"/>
          <p:nvPr/>
        </p:nvPicPr>
        <p:blipFill>
          <a:blip r:embed="rId4">
            <a:alphaModFix/>
          </a:blip>
          <a:stretch>
            <a:fillRect/>
          </a:stretch>
        </p:blipFill>
        <p:spPr>
          <a:xfrm>
            <a:off x="743375" y="2093875"/>
            <a:ext cx="4809826" cy="4060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txBox="1"/>
          <p:nvPr>
            <p:ph type="title"/>
          </p:nvPr>
        </p:nvSpPr>
        <p:spPr>
          <a:xfrm>
            <a:off x="1115568" y="548640"/>
            <a:ext cx="10168200" cy="1179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Helvetica Neue"/>
                <a:ea typeface="Helvetica Neue"/>
                <a:cs typeface="Helvetica Neue"/>
                <a:sym typeface="Helvetica Neue"/>
              </a:rPr>
              <a:t>Actuation of Implants</a:t>
            </a:r>
            <a:endParaRPr>
              <a:latin typeface="Helvetica Neue"/>
              <a:ea typeface="Helvetica Neue"/>
              <a:cs typeface="Helvetica Neue"/>
              <a:sym typeface="Helvetica Neue"/>
            </a:endParaRPr>
          </a:p>
          <a:p>
            <a:pPr indent="0" lvl="0" marL="0" rtl="0" algn="l">
              <a:spcBef>
                <a:spcPts val="0"/>
              </a:spcBef>
              <a:spcAft>
                <a:spcPts val="0"/>
              </a:spcAft>
              <a:buNone/>
            </a:pPr>
            <a:r>
              <a:rPr b="0" lang="en-US" sz="2600">
                <a:solidFill>
                  <a:schemeClr val="accent1"/>
                </a:solidFill>
                <a:latin typeface="Helvetica Neue"/>
                <a:ea typeface="Helvetica Neue"/>
                <a:cs typeface="Helvetica Neue"/>
                <a:sym typeface="Helvetica Neue"/>
              </a:rPr>
              <a:t>Uses magnetic fibre composites to move the hydrogel remotely</a:t>
            </a:r>
            <a:endParaRPr b="0" sz="2600">
              <a:solidFill>
                <a:schemeClr val="accent1"/>
              </a:solidFill>
              <a:latin typeface="Helvetica Neue"/>
              <a:ea typeface="Helvetica Neue"/>
              <a:cs typeface="Helvetica Neue"/>
              <a:sym typeface="Helvetica Neue"/>
            </a:endParaRPr>
          </a:p>
        </p:txBody>
      </p:sp>
      <p:sp>
        <p:nvSpPr>
          <p:cNvPr id="293" name="Google Shape;293;p30"/>
          <p:cNvSpPr txBox="1"/>
          <p:nvPr>
            <p:ph idx="12" type="sldNum"/>
          </p:nvPr>
        </p:nvSpPr>
        <p:spPr>
          <a:xfrm>
            <a:off x="9255574" y="6397452"/>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94" name="Google Shape;294;p30"/>
          <p:cNvGrpSpPr/>
          <p:nvPr/>
        </p:nvGrpSpPr>
        <p:grpSpPr>
          <a:xfrm>
            <a:off x="460341" y="6294907"/>
            <a:ext cx="10857061" cy="571782"/>
            <a:chOff x="48700" y="4703288"/>
            <a:chExt cx="8388365" cy="441770"/>
          </a:xfrm>
        </p:grpSpPr>
        <p:grpSp>
          <p:nvGrpSpPr>
            <p:cNvPr id="295" name="Google Shape;295;p30"/>
            <p:cNvGrpSpPr/>
            <p:nvPr/>
          </p:nvGrpSpPr>
          <p:grpSpPr>
            <a:xfrm>
              <a:off x="48700" y="4703288"/>
              <a:ext cx="2796260" cy="440325"/>
              <a:chOff x="182665" y="6271058"/>
              <a:chExt cx="3727353" cy="587100"/>
            </a:xfrm>
          </p:grpSpPr>
          <p:sp>
            <p:nvSpPr>
              <p:cNvPr id="296" name="Google Shape;296;p30"/>
              <p:cNvSpPr txBox="1"/>
              <p:nvPr/>
            </p:nvSpPr>
            <p:spPr>
              <a:xfrm>
                <a:off x="2134618" y="6342490"/>
                <a:ext cx="1775400" cy="5154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297" name="Google Shape;297;p30"/>
              <p:cNvSpPr txBox="1"/>
              <p:nvPr/>
            </p:nvSpPr>
            <p:spPr>
              <a:xfrm>
                <a:off x="182665" y="6271058"/>
                <a:ext cx="1863600" cy="587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298" name="Google Shape;298;p30"/>
            <p:cNvSpPr txBox="1"/>
            <p:nvPr/>
          </p:nvSpPr>
          <p:spPr>
            <a:xfrm>
              <a:off x="2911125" y="4760956"/>
              <a:ext cx="1331700" cy="380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299" name="Google Shape;299;p30"/>
            <p:cNvSpPr txBox="1"/>
            <p:nvPr/>
          </p:nvSpPr>
          <p:spPr>
            <a:xfrm>
              <a:off x="4309205"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300" name="Google Shape;300;p30"/>
            <p:cNvSpPr txBox="1"/>
            <p:nvPr/>
          </p:nvSpPr>
          <p:spPr>
            <a:xfrm>
              <a:off x="5707285" y="475685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01" name="Google Shape;301;p30"/>
            <p:cNvSpPr txBox="1"/>
            <p:nvPr/>
          </p:nvSpPr>
          <p:spPr>
            <a:xfrm>
              <a:off x="7105365" y="4756858"/>
              <a:ext cx="1331700" cy="3882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302" name="Google Shape;302;p30"/>
          <p:cNvSpPr txBox="1"/>
          <p:nvPr/>
        </p:nvSpPr>
        <p:spPr>
          <a:xfrm>
            <a:off x="6538675" y="2648850"/>
            <a:ext cx="5181600" cy="34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Thin magnetic fibres deform in the presence of an electromagnet. </a:t>
            </a:r>
            <a:endParaRPr sz="2400">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1000"/>
              </a:spcAft>
              <a:buClr>
                <a:schemeClr val="dk1"/>
              </a:buClr>
              <a:buSzPts val="1100"/>
              <a:buFont typeface="Arial"/>
              <a:buNone/>
            </a:pPr>
            <a:r>
              <a:rPr lang="en-US" sz="2400">
                <a:solidFill>
                  <a:schemeClr val="dk1"/>
                </a:solidFill>
                <a:latin typeface="Helvetica Neue"/>
                <a:ea typeface="Helvetica Neue"/>
                <a:cs typeface="Helvetica Neue"/>
                <a:sym typeface="Helvetica Neue"/>
              </a:rPr>
              <a:t>A hydrogel in contact with the fibres is constrained to move with it.</a:t>
            </a:r>
            <a:endParaRPr sz="2400">
              <a:solidFill>
                <a:schemeClr val="dk1"/>
              </a:solidFill>
              <a:latin typeface="Helvetica Neue"/>
              <a:ea typeface="Helvetica Neue"/>
              <a:cs typeface="Helvetica Neue"/>
              <a:sym typeface="Helvetica Neue"/>
            </a:endParaRPr>
          </a:p>
        </p:txBody>
      </p:sp>
      <p:pic>
        <p:nvPicPr>
          <p:cNvPr id="303" name="Google Shape;303;p30"/>
          <p:cNvPicPr preferRelativeResize="0"/>
          <p:nvPr/>
        </p:nvPicPr>
        <p:blipFill>
          <a:blip r:embed="rId3">
            <a:alphaModFix/>
          </a:blip>
          <a:stretch>
            <a:fillRect/>
          </a:stretch>
        </p:blipFill>
        <p:spPr>
          <a:xfrm>
            <a:off x="852500" y="2302325"/>
            <a:ext cx="5377499" cy="2699071"/>
          </a:xfrm>
          <a:prstGeom prst="rect">
            <a:avLst/>
          </a:prstGeom>
          <a:noFill/>
          <a:ln>
            <a:noFill/>
          </a:ln>
        </p:spPr>
      </p:pic>
      <p:sp>
        <p:nvSpPr>
          <p:cNvPr id="304" name="Google Shape;304;p30"/>
          <p:cNvSpPr txBox="1"/>
          <p:nvPr/>
        </p:nvSpPr>
        <p:spPr>
          <a:xfrm>
            <a:off x="504300" y="5103600"/>
            <a:ext cx="112158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Clr>
                <a:schemeClr val="dk1"/>
              </a:buClr>
              <a:buSzPts val="1100"/>
              <a:buFont typeface="Arial"/>
              <a:buNone/>
            </a:pPr>
            <a:r>
              <a:rPr lang="en-US" sz="2400">
                <a:solidFill>
                  <a:schemeClr val="dk1"/>
                </a:solidFill>
                <a:latin typeface="Helvetica Neue"/>
                <a:ea typeface="Helvetica Neue"/>
                <a:cs typeface="Helvetica Neue"/>
                <a:sym typeface="Helvetica Neue"/>
              </a:rPr>
              <a:t>Since the stiffness of the fibres is much higher than the stiffness of the hydrogel, the fibres are able to push the hydrogel into a shape that we can control.</a:t>
            </a:r>
            <a:endParaRPr sz="24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09" name="Shape 309"/>
        <p:cNvGrpSpPr/>
        <p:nvPr/>
      </p:nvGrpSpPr>
      <p:grpSpPr>
        <a:xfrm>
          <a:off x="0" y="0"/>
          <a:ext cx="0" cy="0"/>
          <a:chOff x="0" y="0"/>
          <a:chExt cx="0" cy="0"/>
        </a:xfrm>
      </p:grpSpPr>
      <p:sp>
        <p:nvSpPr>
          <p:cNvPr id="310" name="Google Shape;310;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1" name="Google Shape;311;p31"/>
          <p:cNvSpPr txBox="1"/>
          <p:nvPr>
            <p:ph type="title"/>
          </p:nvPr>
        </p:nvSpPr>
        <p:spPr>
          <a:xfrm>
            <a:off x="841248" y="503132"/>
            <a:ext cx="10509600" cy="1974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Project Goals</a:t>
            </a:r>
            <a:endParaRPr>
              <a:latin typeface="Helvetica Neue"/>
              <a:ea typeface="Helvetica Neue"/>
              <a:cs typeface="Helvetica Neue"/>
              <a:sym typeface="Helvetica Neue"/>
            </a:endParaRPr>
          </a:p>
        </p:txBody>
      </p:sp>
      <p:sp>
        <p:nvSpPr>
          <p:cNvPr id="312" name="Google Shape;312;p31"/>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3" name="Google Shape;313;p31"/>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4" name="Google Shape;314;p31"/>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315" name="Google Shape;315;p31"/>
          <p:cNvSpPr txBox="1"/>
          <p:nvPr/>
        </p:nvSpPr>
        <p:spPr>
          <a:xfrm>
            <a:off x="841250" y="3328425"/>
            <a:ext cx="10506600" cy="2724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Optimise and synthesise the magnetic fibres</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Print and integrate the hydrogel composite</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Test mechanical properties of the system</a:t>
            </a:r>
            <a:endParaRPr sz="32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sz="2400">
              <a:solidFill>
                <a:schemeClr val="dk1"/>
              </a:solidFill>
            </a:endParaRPr>
          </a:p>
        </p:txBody>
      </p:sp>
      <p:sp>
        <p:nvSpPr>
          <p:cNvPr id="316" name="Google Shape;316;p31"/>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17" name="Google Shape;317;p31"/>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18" name="Google Shape;318;p31"/>
          <p:cNvGrpSpPr/>
          <p:nvPr/>
        </p:nvGrpSpPr>
        <p:grpSpPr>
          <a:xfrm>
            <a:off x="310397" y="6285180"/>
            <a:ext cx="10972372" cy="581526"/>
            <a:chOff x="172590" y="4703279"/>
            <a:chExt cx="8386099" cy="444456"/>
          </a:xfrm>
        </p:grpSpPr>
        <p:sp>
          <p:nvSpPr>
            <p:cNvPr id="319" name="Google Shape;319;p31"/>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20" name="Google Shape;320;p31"/>
            <p:cNvSpPr txBox="1"/>
            <p:nvPr/>
          </p:nvSpPr>
          <p:spPr>
            <a:xfrm>
              <a:off x="1568402" y="4703279"/>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Project Goals</a:t>
              </a:r>
              <a:endParaRPr sz="1700">
                <a:latin typeface="Helvetica Neue"/>
                <a:ea typeface="Helvetica Neue"/>
                <a:cs typeface="Helvetica Neue"/>
                <a:sym typeface="Helvetica Neue"/>
              </a:endParaRPr>
            </a:p>
          </p:txBody>
        </p:sp>
        <p:sp>
          <p:nvSpPr>
            <p:cNvPr id="321" name="Google Shape;321;p31"/>
            <p:cNvSpPr txBox="1"/>
            <p:nvPr/>
          </p:nvSpPr>
          <p:spPr>
            <a:xfrm>
              <a:off x="3032749"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322" name="Google Shape;322;p31"/>
            <p:cNvSpPr txBox="1"/>
            <p:nvPr/>
          </p:nvSpPr>
          <p:spPr>
            <a:xfrm>
              <a:off x="4430829" y="4761811"/>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323" name="Google Shape;323;p31"/>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24" name="Google Shape;324;p31"/>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29" name="Shape 329"/>
        <p:cNvGrpSpPr/>
        <p:nvPr/>
      </p:nvGrpSpPr>
      <p:grpSpPr>
        <a:xfrm>
          <a:off x="0" y="0"/>
          <a:ext cx="0" cy="0"/>
          <a:chOff x="0" y="0"/>
          <a:chExt cx="0" cy="0"/>
        </a:xfrm>
      </p:grpSpPr>
      <p:sp>
        <p:nvSpPr>
          <p:cNvPr id="330" name="Google Shape;330;p3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Michaelmas - Magnetic Fibres</a:t>
            </a:r>
            <a:endParaRPr>
              <a:latin typeface="Helvetica Neue"/>
              <a:ea typeface="Helvetica Neue"/>
              <a:cs typeface="Helvetica Neue"/>
              <a:sym typeface="Helvetica Neue"/>
            </a:endParaRPr>
          </a:p>
        </p:txBody>
      </p:sp>
      <p:sp>
        <p:nvSpPr>
          <p:cNvPr id="331" name="Google Shape;331;p32"/>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2" name="Google Shape;332;p32"/>
          <p:cNvSpPr/>
          <p:nvPr/>
        </p:nvSpPr>
        <p:spPr>
          <a:xfrm>
            <a:off x="191911" y="6014156"/>
            <a:ext cx="11221156" cy="843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3" name="Google Shape;333;p32"/>
          <p:cNvGrpSpPr/>
          <p:nvPr/>
        </p:nvGrpSpPr>
        <p:grpSpPr>
          <a:xfrm>
            <a:off x="310392" y="6285064"/>
            <a:ext cx="10972280" cy="581336"/>
            <a:chOff x="172590" y="4703279"/>
            <a:chExt cx="8386212" cy="444319"/>
          </a:xfrm>
        </p:grpSpPr>
        <p:sp>
          <p:nvSpPr>
            <p:cNvPr id="334" name="Google Shape;334;p32"/>
            <p:cNvSpPr txBox="1"/>
            <p:nvPr/>
          </p:nvSpPr>
          <p:spPr>
            <a:xfrm>
              <a:off x="172590" y="4759335"/>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35" name="Google Shape;335;p32"/>
            <p:cNvSpPr txBox="1"/>
            <p:nvPr/>
          </p:nvSpPr>
          <p:spPr>
            <a:xfrm>
              <a:off x="1568402" y="4703279"/>
              <a:ext cx="1398080" cy="4402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Project Goals</a:t>
              </a:r>
              <a:endParaRPr sz="1700">
                <a:latin typeface="Helvetica Neue"/>
                <a:ea typeface="Helvetica Neue"/>
                <a:cs typeface="Helvetica Neue"/>
                <a:sym typeface="Helvetica Neue"/>
              </a:endParaRPr>
            </a:p>
          </p:txBody>
        </p:sp>
        <p:sp>
          <p:nvSpPr>
            <p:cNvPr id="336" name="Google Shape;336;p32"/>
            <p:cNvSpPr txBox="1"/>
            <p:nvPr/>
          </p:nvSpPr>
          <p:spPr>
            <a:xfrm>
              <a:off x="3032749" y="4759337"/>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337" name="Google Shape;337;p32"/>
            <p:cNvSpPr txBox="1"/>
            <p:nvPr/>
          </p:nvSpPr>
          <p:spPr>
            <a:xfrm>
              <a:off x="4430829" y="4761811"/>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338" name="Google Shape;338;p32"/>
            <p:cNvSpPr txBox="1"/>
            <p:nvPr/>
          </p:nvSpPr>
          <p:spPr>
            <a:xfrm>
              <a:off x="5828909" y="4759336"/>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39" name="Google Shape;339;p32"/>
            <p:cNvSpPr txBox="1"/>
            <p:nvPr/>
          </p:nvSpPr>
          <p:spPr>
            <a:xfrm>
              <a:off x="7226989" y="4763435"/>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340" name="Google Shape;340;p32"/>
          <p:cNvSpPr txBox="1"/>
          <p:nvPr/>
        </p:nvSpPr>
        <p:spPr>
          <a:xfrm>
            <a:off x="426775" y="4630400"/>
            <a:ext cx="10857000" cy="16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Perform structural analysis, material selection and computational modelling</a:t>
            </a:r>
            <a:endParaRPr sz="24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Make different compositions of magnetic fibres</a:t>
            </a:r>
            <a:endParaRPr sz="24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Aim to find the stiffest material that can deform under a magnetic load</a:t>
            </a:r>
            <a:endParaRPr sz="24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1000"/>
              </a:spcAft>
              <a:buNone/>
            </a:pPr>
            <a:r>
              <a:t/>
            </a:r>
            <a:endParaRPr sz="2400">
              <a:solidFill>
                <a:schemeClr val="dk1"/>
              </a:solidFill>
              <a:latin typeface="Helvetica Neue"/>
              <a:ea typeface="Helvetica Neue"/>
              <a:cs typeface="Helvetica Neue"/>
              <a:sym typeface="Helvetica Neue"/>
            </a:endParaRPr>
          </a:p>
        </p:txBody>
      </p:sp>
      <p:pic>
        <p:nvPicPr>
          <p:cNvPr id="341" name="Google Shape;341;p32"/>
          <p:cNvPicPr preferRelativeResize="0"/>
          <p:nvPr/>
        </p:nvPicPr>
        <p:blipFill>
          <a:blip r:embed="rId3">
            <a:alphaModFix/>
          </a:blip>
          <a:stretch>
            <a:fillRect/>
          </a:stretch>
        </p:blipFill>
        <p:spPr>
          <a:xfrm>
            <a:off x="598063" y="2320350"/>
            <a:ext cx="1369275" cy="1369275"/>
          </a:xfrm>
          <a:prstGeom prst="rect">
            <a:avLst/>
          </a:prstGeom>
          <a:noFill/>
          <a:ln>
            <a:noFill/>
          </a:ln>
        </p:spPr>
      </p:pic>
      <p:pic>
        <p:nvPicPr>
          <p:cNvPr id="342" name="Google Shape;342;p32"/>
          <p:cNvPicPr preferRelativeResize="0"/>
          <p:nvPr/>
        </p:nvPicPr>
        <p:blipFill>
          <a:blip r:embed="rId4">
            <a:alphaModFix/>
          </a:blip>
          <a:stretch>
            <a:fillRect/>
          </a:stretch>
        </p:blipFill>
        <p:spPr>
          <a:xfrm>
            <a:off x="2421875" y="2320346"/>
            <a:ext cx="1450200" cy="1369277"/>
          </a:xfrm>
          <a:prstGeom prst="rect">
            <a:avLst/>
          </a:prstGeom>
          <a:noFill/>
          <a:ln cap="flat" cmpd="sng" w="19050">
            <a:solidFill>
              <a:schemeClr val="dk2"/>
            </a:solidFill>
            <a:prstDash val="solid"/>
            <a:round/>
            <a:headEnd len="sm" w="sm" type="none"/>
            <a:tailEnd len="sm" w="sm" type="none"/>
          </a:ln>
        </p:spPr>
      </p:pic>
      <p:pic>
        <p:nvPicPr>
          <p:cNvPr id="343" name="Google Shape;343;p32"/>
          <p:cNvPicPr preferRelativeResize="0"/>
          <p:nvPr/>
        </p:nvPicPr>
        <p:blipFill>
          <a:blip r:embed="rId5">
            <a:alphaModFix/>
          </a:blip>
          <a:stretch>
            <a:fillRect/>
          </a:stretch>
        </p:blipFill>
        <p:spPr>
          <a:xfrm>
            <a:off x="4326600" y="2322450"/>
            <a:ext cx="1450200" cy="1365083"/>
          </a:xfrm>
          <a:prstGeom prst="rect">
            <a:avLst/>
          </a:prstGeom>
          <a:noFill/>
          <a:ln cap="flat" cmpd="sng" w="19050">
            <a:solidFill>
              <a:schemeClr val="dk2"/>
            </a:solidFill>
            <a:prstDash val="solid"/>
            <a:round/>
            <a:headEnd len="sm" w="sm" type="none"/>
            <a:tailEnd len="sm" w="sm" type="none"/>
          </a:ln>
        </p:spPr>
      </p:pic>
      <p:pic>
        <p:nvPicPr>
          <p:cNvPr id="344" name="Google Shape;344;p32"/>
          <p:cNvPicPr preferRelativeResize="0"/>
          <p:nvPr/>
        </p:nvPicPr>
        <p:blipFill>
          <a:blip r:embed="rId6">
            <a:alphaModFix/>
          </a:blip>
          <a:stretch>
            <a:fillRect/>
          </a:stretch>
        </p:blipFill>
        <p:spPr>
          <a:xfrm>
            <a:off x="6231325" y="2296814"/>
            <a:ext cx="1450200" cy="1416350"/>
          </a:xfrm>
          <a:prstGeom prst="rect">
            <a:avLst/>
          </a:prstGeom>
          <a:noFill/>
          <a:ln cap="flat" cmpd="sng" w="19050">
            <a:solidFill>
              <a:schemeClr val="dk2"/>
            </a:solidFill>
            <a:prstDash val="solid"/>
            <a:round/>
            <a:headEnd len="sm" w="sm" type="none"/>
            <a:tailEnd len="sm" w="sm" type="none"/>
          </a:ln>
        </p:spPr>
      </p:pic>
      <p:cxnSp>
        <p:nvCxnSpPr>
          <p:cNvPr id="345" name="Google Shape;345;p32"/>
          <p:cNvCxnSpPr/>
          <p:nvPr/>
        </p:nvCxnSpPr>
        <p:spPr>
          <a:xfrm>
            <a:off x="8106225" y="2213425"/>
            <a:ext cx="0" cy="1654500"/>
          </a:xfrm>
          <a:prstGeom prst="straightConnector1">
            <a:avLst/>
          </a:prstGeom>
          <a:noFill/>
          <a:ln cap="flat" cmpd="sng" w="9525">
            <a:solidFill>
              <a:schemeClr val="dk2"/>
            </a:solidFill>
            <a:prstDash val="solid"/>
            <a:round/>
            <a:headEnd len="med" w="med" type="none"/>
            <a:tailEnd len="med" w="med" type="none"/>
          </a:ln>
        </p:spPr>
      </p:cxnSp>
      <p:pic>
        <p:nvPicPr>
          <p:cNvPr id="346" name="Google Shape;346;p32"/>
          <p:cNvPicPr preferRelativeResize="0"/>
          <p:nvPr/>
        </p:nvPicPr>
        <p:blipFill>
          <a:blip r:embed="rId7">
            <a:alphaModFix/>
          </a:blip>
          <a:stretch>
            <a:fillRect/>
          </a:stretch>
        </p:blipFill>
        <p:spPr>
          <a:xfrm>
            <a:off x="8530925" y="2279901"/>
            <a:ext cx="1450200" cy="1450200"/>
          </a:xfrm>
          <a:prstGeom prst="rect">
            <a:avLst/>
          </a:prstGeom>
          <a:noFill/>
          <a:ln>
            <a:noFill/>
          </a:ln>
        </p:spPr>
      </p:pic>
      <p:pic>
        <p:nvPicPr>
          <p:cNvPr id="347" name="Google Shape;347;p32"/>
          <p:cNvPicPr preferRelativeResize="0"/>
          <p:nvPr/>
        </p:nvPicPr>
        <p:blipFill>
          <a:blip r:embed="rId8">
            <a:alphaModFix/>
          </a:blip>
          <a:stretch>
            <a:fillRect/>
          </a:stretch>
        </p:blipFill>
        <p:spPr>
          <a:xfrm>
            <a:off x="10306700" y="2296812"/>
            <a:ext cx="1106365" cy="1416349"/>
          </a:xfrm>
          <a:prstGeom prst="rect">
            <a:avLst/>
          </a:prstGeom>
          <a:noFill/>
          <a:ln>
            <a:noFill/>
          </a:ln>
        </p:spPr>
      </p:pic>
      <p:sp>
        <p:nvSpPr>
          <p:cNvPr id="348" name="Google Shape;348;p32"/>
          <p:cNvSpPr txBox="1"/>
          <p:nvPr/>
        </p:nvSpPr>
        <p:spPr>
          <a:xfrm>
            <a:off x="310400" y="3781600"/>
            <a:ext cx="116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Helvetica Neue"/>
                <a:ea typeface="Helvetica Neue"/>
                <a:cs typeface="Helvetica Neue"/>
                <a:sym typeface="Helvetica Neue"/>
              </a:rPr>
              <a:t>Ansys Granta      Solidworks           Comsol                Cura                   Microscopy   3D Printing</a:t>
            </a:r>
            <a:endParaRPr b="1" sz="2000">
              <a:solidFill>
                <a:schemeClr val="dk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3" name="Shape 353"/>
        <p:cNvGrpSpPr/>
        <p:nvPr/>
      </p:nvGrpSpPr>
      <p:grpSpPr>
        <a:xfrm>
          <a:off x="0" y="0"/>
          <a:ext cx="0" cy="0"/>
          <a:chOff x="0" y="0"/>
          <a:chExt cx="0" cy="0"/>
        </a:xfrm>
      </p:grpSpPr>
      <p:sp>
        <p:nvSpPr>
          <p:cNvPr id="354" name="Google Shape;354;p33"/>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Lent and Easter </a:t>
            </a:r>
            <a:r>
              <a:rPr lang="en-US">
                <a:latin typeface="Helvetica Neue"/>
                <a:ea typeface="Helvetica Neue"/>
                <a:cs typeface="Helvetica Neue"/>
                <a:sym typeface="Helvetica Neue"/>
              </a:rPr>
              <a:t>- Hydrogel Printing</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Forming and Testing the Hydrogel Composite</a:t>
            </a:r>
            <a:endParaRPr b="0" sz="2600">
              <a:solidFill>
                <a:schemeClr val="accent1"/>
              </a:solidFill>
              <a:latin typeface="Helvetica Neue"/>
              <a:ea typeface="Helvetica Neue"/>
              <a:cs typeface="Helvetica Neue"/>
              <a:sym typeface="Helvetica Neue"/>
            </a:endParaRPr>
          </a:p>
        </p:txBody>
      </p:sp>
      <p:sp>
        <p:nvSpPr>
          <p:cNvPr id="355" name="Google Shape;355;p33"/>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6" name="Google Shape;356;p33"/>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57" name="Google Shape;357;p33"/>
          <p:cNvGrpSpPr/>
          <p:nvPr/>
        </p:nvGrpSpPr>
        <p:grpSpPr>
          <a:xfrm>
            <a:off x="310397" y="6285180"/>
            <a:ext cx="10972372" cy="581526"/>
            <a:chOff x="172590" y="4703279"/>
            <a:chExt cx="8386099" cy="444456"/>
          </a:xfrm>
        </p:grpSpPr>
        <p:sp>
          <p:nvSpPr>
            <p:cNvPr id="358" name="Google Shape;358;p33"/>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59" name="Google Shape;359;p33"/>
            <p:cNvSpPr txBox="1"/>
            <p:nvPr/>
          </p:nvSpPr>
          <p:spPr>
            <a:xfrm>
              <a:off x="1568402" y="4703279"/>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Project Goals</a:t>
              </a:r>
              <a:endParaRPr sz="1700">
                <a:latin typeface="Helvetica Neue"/>
                <a:ea typeface="Helvetica Neue"/>
                <a:cs typeface="Helvetica Neue"/>
                <a:sym typeface="Helvetica Neue"/>
              </a:endParaRPr>
            </a:p>
          </p:txBody>
        </p:sp>
        <p:sp>
          <p:nvSpPr>
            <p:cNvPr id="360" name="Google Shape;360;p33"/>
            <p:cNvSpPr txBox="1"/>
            <p:nvPr/>
          </p:nvSpPr>
          <p:spPr>
            <a:xfrm>
              <a:off x="3032749"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361" name="Google Shape;361;p33"/>
            <p:cNvSpPr txBox="1"/>
            <p:nvPr/>
          </p:nvSpPr>
          <p:spPr>
            <a:xfrm>
              <a:off x="4430829" y="4761811"/>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362" name="Google Shape;362;p33"/>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63" name="Google Shape;363;p33"/>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364" name="Google Shape;364;p33"/>
          <p:cNvSpPr txBox="1"/>
          <p:nvPr/>
        </p:nvSpPr>
        <p:spPr>
          <a:xfrm>
            <a:off x="426775" y="2365825"/>
            <a:ext cx="11337000" cy="3919200"/>
          </a:xfrm>
          <a:prstGeom prst="rect">
            <a:avLst/>
          </a:prstGeom>
          <a:noFill/>
          <a:ln>
            <a:noFill/>
          </a:ln>
        </p:spPr>
        <p:txBody>
          <a:bodyPr anchorCtr="0" anchor="t" bIns="91425" lIns="91425" spcFirstLastPara="1" rIns="91425" wrap="square" tIns="91425">
            <a:noAutofit/>
          </a:bodyPr>
          <a:lstStyle/>
          <a:p>
            <a:pPr indent="457200" lvl="0" marL="1371600" rtl="0" algn="l">
              <a:lnSpc>
                <a:spcPct val="115000"/>
              </a:lnSpc>
              <a:spcBef>
                <a:spcPts val="0"/>
              </a:spcBef>
              <a:spcAft>
                <a:spcPts val="0"/>
              </a:spcAft>
              <a:buNone/>
            </a:pPr>
            <a:r>
              <a:rPr b="1" lang="en-US" sz="2400">
                <a:solidFill>
                  <a:schemeClr val="dk1"/>
                </a:solidFill>
                <a:latin typeface="Helvetica Neue"/>
                <a:ea typeface="Helvetica Neue"/>
                <a:cs typeface="Helvetica Neue"/>
                <a:sym typeface="Helvetica Neue"/>
              </a:rPr>
              <a:t>Lent</a:t>
            </a:r>
            <a:endParaRPr b="1" sz="2400">
              <a:solidFill>
                <a:schemeClr val="dk1"/>
              </a:solidFill>
              <a:latin typeface="Helvetica Neue"/>
              <a:ea typeface="Helvetica Neue"/>
              <a:cs typeface="Helvetica Neue"/>
              <a:sym typeface="Helvetica Neue"/>
            </a:endParaRPr>
          </a:p>
          <a:p>
            <a:pPr indent="457200" lvl="0" marL="137160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Synthesise a biocompatible hydrogel</a:t>
            </a:r>
            <a:endParaRPr sz="2400">
              <a:solidFill>
                <a:schemeClr val="dk1"/>
              </a:solidFill>
              <a:latin typeface="Helvetica Neue"/>
              <a:ea typeface="Helvetica Neue"/>
              <a:cs typeface="Helvetica Neue"/>
              <a:sym typeface="Helvetica Neue"/>
            </a:endParaRPr>
          </a:p>
          <a:p>
            <a:pPr indent="457200" lvl="0" marL="137160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Use Printer.HM to print the hydrogel onto the best magnetic fibres</a:t>
            </a:r>
            <a:endParaRPr sz="2400">
              <a:solidFill>
                <a:schemeClr val="dk1"/>
              </a:solidFill>
              <a:latin typeface="Helvetica Neue"/>
              <a:ea typeface="Helvetica Neue"/>
              <a:cs typeface="Helvetica Neue"/>
              <a:sym typeface="Helvetica Neue"/>
            </a:endParaRPr>
          </a:p>
          <a:p>
            <a:pPr indent="457200" lvl="0" marL="137160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Measure flexibility of the system with an electromagnet</a:t>
            </a:r>
            <a:endParaRPr sz="24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t/>
            </a:r>
            <a:endParaRPr sz="2400">
              <a:solidFill>
                <a:schemeClr val="dk1"/>
              </a:solidFill>
              <a:latin typeface="Helvetica Neue"/>
              <a:ea typeface="Helvetica Neue"/>
              <a:cs typeface="Helvetica Neue"/>
              <a:sym typeface="Helvetica Neue"/>
            </a:endParaRPr>
          </a:p>
          <a:p>
            <a:pPr indent="0" lvl="0" marL="8229600" rtl="0" algn="l">
              <a:lnSpc>
                <a:spcPct val="115000"/>
              </a:lnSpc>
              <a:spcBef>
                <a:spcPts val="0"/>
              </a:spcBef>
              <a:spcAft>
                <a:spcPts val="0"/>
              </a:spcAft>
              <a:buNone/>
            </a:pPr>
            <a:r>
              <a:rPr b="1" lang="en-US" sz="2400">
                <a:solidFill>
                  <a:schemeClr val="dk1"/>
                </a:solidFill>
                <a:latin typeface="Helvetica Neue"/>
                <a:ea typeface="Helvetica Neue"/>
                <a:cs typeface="Helvetica Neue"/>
                <a:sym typeface="Helvetica Neue"/>
              </a:rPr>
              <a:t>     Easter				</a:t>
            </a:r>
            <a:endParaRPr b="1" sz="24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Print a model tissue with epithelial cell culture				   </a:t>
            </a:r>
            <a:endParaRPr sz="24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Demonstrate </a:t>
            </a:r>
            <a:r>
              <a:rPr i="1" lang="en-US" sz="2400">
                <a:solidFill>
                  <a:schemeClr val="dk1"/>
                </a:solidFill>
                <a:latin typeface="Helvetica Neue"/>
                <a:ea typeface="Helvetica Neue"/>
                <a:cs typeface="Helvetica Neue"/>
                <a:sym typeface="Helvetica Neue"/>
              </a:rPr>
              <a:t>in vitro</a:t>
            </a:r>
            <a:r>
              <a:rPr lang="en-US" sz="2400">
                <a:solidFill>
                  <a:schemeClr val="dk1"/>
                </a:solidFill>
                <a:latin typeface="Helvetica Neue"/>
                <a:ea typeface="Helvetica Neue"/>
                <a:cs typeface="Helvetica Neue"/>
                <a:sym typeface="Helvetica Neue"/>
              </a:rPr>
              <a:t> actuation of the tissue with an electromagnet				</a:t>
            </a:r>
            <a:endParaRPr sz="2400">
              <a:solidFill>
                <a:schemeClr val="dk1"/>
              </a:solidFill>
              <a:latin typeface="Helvetica Neue"/>
              <a:ea typeface="Helvetica Neue"/>
              <a:cs typeface="Helvetica Neue"/>
              <a:sym typeface="Helvetica Neue"/>
            </a:endParaRPr>
          </a:p>
        </p:txBody>
      </p:sp>
      <p:pic>
        <p:nvPicPr>
          <p:cNvPr id="365" name="Google Shape;365;p33"/>
          <p:cNvPicPr preferRelativeResize="0"/>
          <p:nvPr/>
        </p:nvPicPr>
        <p:blipFill>
          <a:blip r:embed="rId3">
            <a:alphaModFix/>
          </a:blip>
          <a:stretch>
            <a:fillRect/>
          </a:stretch>
        </p:blipFill>
        <p:spPr>
          <a:xfrm>
            <a:off x="191900" y="2525475"/>
            <a:ext cx="1927173" cy="1445376"/>
          </a:xfrm>
          <a:prstGeom prst="rect">
            <a:avLst/>
          </a:prstGeom>
          <a:noFill/>
          <a:ln>
            <a:noFill/>
          </a:ln>
        </p:spPr>
      </p:pic>
      <p:pic>
        <p:nvPicPr>
          <p:cNvPr id="366" name="Google Shape;366;p33"/>
          <p:cNvPicPr preferRelativeResize="0"/>
          <p:nvPr/>
        </p:nvPicPr>
        <p:blipFill>
          <a:blip r:embed="rId4">
            <a:alphaModFix/>
          </a:blip>
          <a:stretch>
            <a:fillRect/>
          </a:stretch>
        </p:blipFill>
        <p:spPr>
          <a:xfrm>
            <a:off x="10229375" y="4642775"/>
            <a:ext cx="1769400" cy="1179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Theory">
  <a:themeElements>
    <a:clrScheme name="AnalogousFromDarkSeedLeftStep">
      <a:dk1>
        <a:srgbClr val="000000"/>
      </a:dk1>
      <a:lt1>
        <a:srgbClr val="FFFFFF"/>
      </a:lt1>
      <a:dk2>
        <a:srgbClr val="1B2830"/>
      </a:dk2>
      <a:lt2>
        <a:srgbClr val="F1F3F0"/>
      </a:lt2>
      <a:accent1>
        <a:srgbClr val="A529E7"/>
      </a:accent1>
      <a:accent2>
        <a:srgbClr val="5830D9"/>
      </a:accent2>
      <a:accent3>
        <a:srgbClr val="294BE7"/>
      </a:accent3>
      <a:accent4>
        <a:srgbClr val="1788D5"/>
      </a:accent4>
      <a:accent5>
        <a:srgbClr val="22BFBD"/>
      </a:accent5>
      <a:accent6>
        <a:srgbClr val="16C67A"/>
      </a:accent6>
      <a:hlink>
        <a:srgbClr val="3897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ccentBoxVTI">
  <a:themeElements>
    <a:clrScheme name="AnalogousFromDarkSeedLeftStep">
      <a:dk1>
        <a:srgbClr val="000000"/>
      </a:dk1>
      <a:lt1>
        <a:srgbClr val="FFFFFF"/>
      </a:lt1>
      <a:dk2>
        <a:srgbClr val="1B2830"/>
      </a:dk2>
      <a:lt2>
        <a:srgbClr val="F1F3F0"/>
      </a:lt2>
      <a:accent1>
        <a:srgbClr val="A529E7"/>
      </a:accent1>
      <a:accent2>
        <a:srgbClr val="5830D9"/>
      </a:accent2>
      <a:accent3>
        <a:srgbClr val="294BE7"/>
      </a:accent3>
      <a:accent4>
        <a:srgbClr val="1788D5"/>
      </a:accent4>
      <a:accent5>
        <a:srgbClr val="22BFBD"/>
      </a:accent5>
      <a:accent6>
        <a:srgbClr val="16C67A"/>
      </a:accent6>
      <a:hlink>
        <a:srgbClr val="3897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